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70" r:id="rId2"/>
    <p:sldId id="256" r:id="rId3"/>
    <p:sldId id="257" r:id="rId4"/>
    <p:sldId id="274" r:id="rId5"/>
    <p:sldId id="259" r:id="rId6"/>
    <p:sldId id="261" r:id="rId7"/>
    <p:sldId id="262" r:id="rId8"/>
    <p:sldId id="263" r:id="rId9"/>
    <p:sldId id="264" r:id="rId10"/>
    <p:sldId id="265" r:id="rId11"/>
    <p:sldId id="258" r:id="rId12"/>
    <p:sldId id="260" r:id="rId13"/>
    <p:sldId id="266" r:id="rId14"/>
    <p:sldId id="267" r:id="rId15"/>
    <p:sldId id="269" r:id="rId16"/>
    <p:sldId id="268"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5" autoAdjust="0"/>
  </p:normalViewPr>
  <p:slideViewPr>
    <p:cSldViewPr snapToGrid="0">
      <p:cViewPr varScale="1">
        <p:scale>
          <a:sx n="50" d="100"/>
          <a:sy n="50" d="100"/>
        </p:scale>
        <p:origin x="787"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C3097-9F77-4801-95CF-E4906BDA0AD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A0B933E-06D9-4FD4-B794-38714D3FF916}">
      <dgm:prSet phldrT="[Text]"/>
      <dgm:spPr/>
      <dgm:t>
        <a:bodyPr/>
        <a:lstStyle/>
        <a:p>
          <a:r>
            <a:rPr lang="en-US" dirty="0"/>
            <a:t>Nodal officer</a:t>
          </a:r>
        </a:p>
      </dgm:t>
    </dgm:pt>
    <dgm:pt modelId="{493E3214-9AD5-4B42-9BEF-680415CF8E8C}" type="parTrans" cxnId="{D70B6876-E6F5-4532-A071-3325C1218229}">
      <dgm:prSet/>
      <dgm:spPr/>
      <dgm:t>
        <a:bodyPr/>
        <a:lstStyle/>
        <a:p>
          <a:endParaRPr lang="en-US"/>
        </a:p>
      </dgm:t>
    </dgm:pt>
    <dgm:pt modelId="{D7DA6BAD-6370-4E73-8EE2-366E4E47C4EA}" type="sibTrans" cxnId="{D70B6876-E6F5-4532-A071-3325C1218229}">
      <dgm:prSet/>
      <dgm:spPr/>
      <dgm:t>
        <a:bodyPr/>
        <a:lstStyle/>
        <a:p>
          <a:endParaRPr lang="en-US"/>
        </a:p>
      </dgm:t>
    </dgm:pt>
    <dgm:pt modelId="{665D3054-E42E-46FF-AC48-0AAADD4F91EF}">
      <dgm:prSet phldrT="[Text]"/>
      <dgm:spPr/>
      <dgm:t>
        <a:bodyPr/>
        <a:lstStyle/>
        <a:p>
          <a:r>
            <a:rPr lang="en-US" dirty="0"/>
            <a:t> 2-Aen</a:t>
          </a:r>
        </a:p>
      </dgm:t>
    </dgm:pt>
    <dgm:pt modelId="{1E87F09E-220B-42BE-B61E-85A11A16CACE}" type="parTrans" cxnId="{C42A002F-86DC-487B-BFCA-06B76F45CEBF}">
      <dgm:prSet/>
      <dgm:spPr/>
      <dgm:t>
        <a:bodyPr/>
        <a:lstStyle/>
        <a:p>
          <a:endParaRPr lang="en-US"/>
        </a:p>
      </dgm:t>
    </dgm:pt>
    <dgm:pt modelId="{C22B0DE3-4FEC-41D8-9D77-5CC6EA0DF3F7}" type="sibTrans" cxnId="{C42A002F-86DC-487B-BFCA-06B76F45CEBF}">
      <dgm:prSet/>
      <dgm:spPr/>
      <dgm:t>
        <a:bodyPr/>
        <a:lstStyle/>
        <a:p>
          <a:endParaRPr lang="en-US"/>
        </a:p>
      </dgm:t>
    </dgm:pt>
    <dgm:pt modelId="{9E3E6001-D590-4704-ABFB-9B96CAC92FE3}">
      <dgm:prSet phldrT="[Text]"/>
      <dgm:spPr/>
      <dgm:t>
        <a:bodyPr/>
        <a:lstStyle/>
        <a:p>
          <a:r>
            <a:rPr lang="en-US" dirty="0"/>
            <a:t>E.E-Data Centre</a:t>
          </a:r>
        </a:p>
      </dgm:t>
    </dgm:pt>
    <dgm:pt modelId="{0B1C1B89-9349-47F9-8F6D-54FA4DD51C2F}" type="parTrans" cxnId="{B3365338-A790-4A80-B708-80D969D5C13C}">
      <dgm:prSet/>
      <dgm:spPr/>
      <dgm:t>
        <a:bodyPr/>
        <a:lstStyle/>
        <a:p>
          <a:endParaRPr lang="en-US"/>
        </a:p>
      </dgm:t>
    </dgm:pt>
    <dgm:pt modelId="{4816C60D-6A4D-4C43-AC2D-AF863CAA42D0}" type="sibTrans" cxnId="{B3365338-A790-4A80-B708-80D969D5C13C}">
      <dgm:prSet/>
      <dgm:spPr/>
      <dgm:t>
        <a:bodyPr/>
        <a:lstStyle/>
        <a:p>
          <a:endParaRPr lang="en-US"/>
        </a:p>
      </dgm:t>
    </dgm:pt>
    <dgm:pt modelId="{74B64A35-37B3-4F74-B5D4-C374E89E216F}">
      <dgm:prSet phldrT="[Text]"/>
      <dgm:spPr/>
      <dgm:t>
        <a:bodyPr/>
        <a:lstStyle/>
        <a:p>
          <a:r>
            <a:rPr lang="en-US" dirty="0"/>
            <a:t>2-Aen</a:t>
          </a:r>
        </a:p>
      </dgm:t>
    </dgm:pt>
    <dgm:pt modelId="{413F64FA-3401-47D3-9E13-1699ABF60E40}" type="parTrans" cxnId="{21F0458D-6187-42D8-964B-93567CF5DE4B}">
      <dgm:prSet/>
      <dgm:spPr/>
      <dgm:t>
        <a:bodyPr/>
        <a:lstStyle/>
        <a:p>
          <a:endParaRPr lang="en-US"/>
        </a:p>
      </dgm:t>
    </dgm:pt>
    <dgm:pt modelId="{CCAAAAB4-EAB6-4EA1-AEF4-F3E85189DEEB}" type="sibTrans" cxnId="{21F0458D-6187-42D8-964B-93567CF5DE4B}">
      <dgm:prSet/>
      <dgm:spPr/>
      <dgm:t>
        <a:bodyPr/>
        <a:lstStyle/>
        <a:p>
          <a:endParaRPr lang="en-US"/>
        </a:p>
      </dgm:t>
    </dgm:pt>
    <dgm:pt modelId="{ACD80C4C-3612-4445-8E5F-FB82062B9719}">
      <dgm:prSet/>
      <dgm:spPr/>
      <dgm:t>
        <a:bodyPr/>
        <a:lstStyle/>
        <a:p>
          <a:r>
            <a:rPr lang="en-US" dirty="0"/>
            <a:t>E.E water Management</a:t>
          </a:r>
        </a:p>
      </dgm:t>
    </dgm:pt>
    <dgm:pt modelId="{5726BDCD-23C9-42D8-8551-9F762921CE45}" type="parTrans" cxnId="{EBC0A91A-13B0-4137-B0F7-8D7AF3D1C35A}">
      <dgm:prSet/>
      <dgm:spPr/>
      <dgm:t>
        <a:bodyPr/>
        <a:lstStyle/>
        <a:p>
          <a:endParaRPr lang="en-US"/>
        </a:p>
      </dgm:t>
    </dgm:pt>
    <dgm:pt modelId="{1F048F4C-6A28-48BE-9E50-9A7309560F55}" type="sibTrans" cxnId="{EBC0A91A-13B0-4137-B0F7-8D7AF3D1C35A}">
      <dgm:prSet/>
      <dgm:spPr/>
      <dgm:t>
        <a:bodyPr/>
        <a:lstStyle/>
        <a:p>
          <a:endParaRPr lang="en-US"/>
        </a:p>
      </dgm:t>
    </dgm:pt>
    <dgm:pt modelId="{FFC1B804-9F37-45F8-8E7E-2B6284E84D5F}">
      <dgm:prSet/>
      <dgm:spPr/>
      <dgm:t>
        <a:bodyPr/>
        <a:lstStyle/>
        <a:p>
          <a:r>
            <a:rPr lang="en-US" dirty="0" err="1"/>
            <a:t>Dy.Director</a:t>
          </a:r>
          <a:r>
            <a:rPr lang="en-US" dirty="0"/>
            <a:t> Hydrology</a:t>
          </a:r>
        </a:p>
      </dgm:t>
    </dgm:pt>
    <dgm:pt modelId="{49B444ED-FC8B-45A7-AF2A-74A71A65720F}" type="parTrans" cxnId="{C1555EC4-4801-4B25-BB7D-FFD6F75792E1}">
      <dgm:prSet/>
      <dgm:spPr/>
      <dgm:t>
        <a:bodyPr/>
        <a:lstStyle/>
        <a:p>
          <a:endParaRPr lang="en-US"/>
        </a:p>
      </dgm:t>
    </dgm:pt>
    <dgm:pt modelId="{7D34CBB5-A136-436D-8427-9D8CC7003FEE}" type="sibTrans" cxnId="{C1555EC4-4801-4B25-BB7D-FFD6F75792E1}">
      <dgm:prSet/>
      <dgm:spPr/>
      <dgm:t>
        <a:bodyPr/>
        <a:lstStyle/>
        <a:p>
          <a:endParaRPr lang="en-US"/>
        </a:p>
      </dgm:t>
    </dgm:pt>
    <dgm:pt modelId="{518AA8AA-D0FC-4666-A8B2-DD5D9AC766F1}">
      <dgm:prSet phldrT="[Text]"/>
      <dgm:spPr/>
      <dgm:t>
        <a:bodyPr/>
        <a:lstStyle/>
        <a:p>
          <a:r>
            <a:rPr lang="en-US" dirty="0"/>
            <a:t>E.E MIS-1</a:t>
          </a:r>
        </a:p>
      </dgm:t>
    </dgm:pt>
    <dgm:pt modelId="{04462B84-46A5-46FA-BC78-36CD590FCC88}" type="sibTrans" cxnId="{B3F37C5F-281C-4A65-8BE5-6F1A0D294CEF}">
      <dgm:prSet/>
      <dgm:spPr/>
      <dgm:t>
        <a:bodyPr/>
        <a:lstStyle/>
        <a:p>
          <a:endParaRPr lang="en-US"/>
        </a:p>
      </dgm:t>
    </dgm:pt>
    <dgm:pt modelId="{09A406E0-BB80-4A81-A648-522F1AB29E85}" type="parTrans" cxnId="{B3F37C5F-281C-4A65-8BE5-6F1A0D294CEF}">
      <dgm:prSet/>
      <dgm:spPr/>
      <dgm:t>
        <a:bodyPr/>
        <a:lstStyle/>
        <a:p>
          <a:endParaRPr lang="en-US"/>
        </a:p>
      </dgm:t>
    </dgm:pt>
    <dgm:pt modelId="{1A990CF5-23C7-4281-82BF-C06F3FC69945}">
      <dgm:prSet/>
      <dgm:spPr/>
      <dgm:t>
        <a:bodyPr/>
        <a:lstStyle/>
        <a:p>
          <a:r>
            <a:rPr lang="en-US" dirty="0"/>
            <a:t>2-Aen</a:t>
          </a:r>
        </a:p>
      </dgm:t>
    </dgm:pt>
    <dgm:pt modelId="{956C3DA6-8D8C-4B52-B60B-2278C2C2F78E}" type="parTrans" cxnId="{1D3770D4-C454-4D94-BB7D-A8C1B61C8FC0}">
      <dgm:prSet/>
      <dgm:spPr/>
      <dgm:t>
        <a:bodyPr/>
        <a:lstStyle/>
        <a:p>
          <a:endParaRPr lang="en-US"/>
        </a:p>
      </dgm:t>
    </dgm:pt>
    <dgm:pt modelId="{04385512-BCBB-4ABA-B8C6-216861FBDD3B}" type="sibTrans" cxnId="{1D3770D4-C454-4D94-BB7D-A8C1B61C8FC0}">
      <dgm:prSet/>
      <dgm:spPr/>
      <dgm:t>
        <a:bodyPr/>
        <a:lstStyle/>
        <a:p>
          <a:endParaRPr lang="en-US"/>
        </a:p>
      </dgm:t>
    </dgm:pt>
    <dgm:pt modelId="{95E5A5DC-3E35-4733-9888-8ED4898449EF}">
      <dgm:prSet/>
      <dgm:spPr/>
      <dgm:t>
        <a:bodyPr/>
        <a:lstStyle/>
        <a:p>
          <a:r>
            <a:rPr lang="en-US" dirty="0"/>
            <a:t>3-Aen</a:t>
          </a:r>
        </a:p>
      </dgm:t>
    </dgm:pt>
    <dgm:pt modelId="{3F595E96-07A0-460D-8C34-4B74AF258CEC}" type="parTrans" cxnId="{1B7CE3AA-C76D-4F70-88F5-60D3CBFB73A6}">
      <dgm:prSet/>
      <dgm:spPr/>
      <dgm:t>
        <a:bodyPr/>
        <a:lstStyle/>
        <a:p>
          <a:endParaRPr lang="en-US"/>
        </a:p>
      </dgm:t>
    </dgm:pt>
    <dgm:pt modelId="{1EEA4780-F3DC-42E8-8375-C6EF1150523D}" type="sibTrans" cxnId="{1B7CE3AA-C76D-4F70-88F5-60D3CBFB73A6}">
      <dgm:prSet/>
      <dgm:spPr/>
      <dgm:t>
        <a:bodyPr/>
        <a:lstStyle/>
        <a:p>
          <a:endParaRPr lang="en-US"/>
        </a:p>
      </dgm:t>
    </dgm:pt>
    <dgm:pt modelId="{0A00A86A-44C7-4CA3-AC21-8C94375AA90C}" type="pres">
      <dgm:prSet presAssocID="{21FC3097-9F77-4801-95CF-E4906BDA0AD2}" presName="hierChild1" presStyleCnt="0">
        <dgm:presLayoutVars>
          <dgm:chPref val="1"/>
          <dgm:dir/>
          <dgm:animOne val="branch"/>
          <dgm:animLvl val="lvl"/>
          <dgm:resizeHandles/>
        </dgm:presLayoutVars>
      </dgm:prSet>
      <dgm:spPr/>
    </dgm:pt>
    <dgm:pt modelId="{E0E5F968-C113-4CCE-AB3C-213AF6F7D4A7}" type="pres">
      <dgm:prSet presAssocID="{EA0B933E-06D9-4FD4-B794-38714D3FF916}" presName="hierRoot1" presStyleCnt="0"/>
      <dgm:spPr/>
    </dgm:pt>
    <dgm:pt modelId="{9372885A-231B-486B-BF0E-FCE2B066FE16}" type="pres">
      <dgm:prSet presAssocID="{EA0B933E-06D9-4FD4-B794-38714D3FF916}" presName="composite" presStyleCnt="0"/>
      <dgm:spPr/>
    </dgm:pt>
    <dgm:pt modelId="{855401BA-CB56-4168-BA07-62F4E88C6A3A}" type="pres">
      <dgm:prSet presAssocID="{EA0B933E-06D9-4FD4-B794-38714D3FF916}" presName="background" presStyleLbl="node0" presStyleIdx="0" presStyleCnt="1"/>
      <dgm:spPr/>
    </dgm:pt>
    <dgm:pt modelId="{9E09781A-CB2D-4B71-A6EA-926CEAEB43E6}" type="pres">
      <dgm:prSet presAssocID="{EA0B933E-06D9-4FD4-B794-38714D3FF916}" presName="text" presStyleLbl="fgAcc0" presStyleIdx="0" presStyleCnt="1">
        <dgm:presLayoutVars>
          <dgm:chPref val="3"/>
        </dgm:presLayoutVars>
      </dgm:prSet>
      <dgm:spPr/>
    </dgm:pt>
    <dgm:pt modelId="{6BDBA180-1268-42C5-8C9F-BA7C54E097B9}" type="pres">
      <dgm:prSet presAssocID="{EA0B933E-06D9-4FD4-B794-38714D3FF916}" presName="hierChild2" presStyleCnt="0"/>
      <dgm:spPr/>
    </dgm:pt>
    <dgm:pt modelId="{9E696DF6-2D32-4AD6-9D55-BCEE5B68BF4C}" type="pres">
      <dgm:prSet presAssocID="{09A406E0-BB80-4A81-A648-522F1AB29E85}" presName="Name10" presStyleLbl="parChTrans1D2" presStyleIdx="0" presStyleCnt="4"/>
      <dgm:spPr/>
    </dgm:pt>
    <dgm:pt modelId="{25EC706A-122F-49E3-AE16-982280C9C30B}" type="pres">
      <dgm:prSet presAssocID="{518AA8AA-D0FC-4666-A8B2-DD5D9AC766F1}" presName="hierRoot2" presStyleCnt="0"/>
      <dgm:spPr/>
    </dgm:pt>
    <dgm:pt modelId="{E5966ECE-2974-4C30-B680-93BA29601005}" type="pres">
      <dgm:prSet presAssocID="{518AA8AA-D0FC-4666-A8B2-DD5D9AC766F1}" presName="composite2" presStyleCnt="0"/>
      <dgm:spPr/>
    </dgm:pt>
    <dgm:pt modelId="{C6B201EC-5FD6-43A7-89C4-6C023B0A9852}" type="pres">
      <dgm:prSet presAssocID="{518AA8AA-D0FC-4666-A8B2-DD5D9AC766F1}" presName="background2" presStyleLbl="node2" presStyleIdx="0" presStyleCnt="4"/>
      <dgm:spPr/>
    </dgm:pt>
    <dgm:pt modelId="{E5F36BA4-58EE-4EB5-8487-7062CE3A4BF9}" type="pres">
      <dgm:prSet presAssocID="{518AA8AA-D0FC-4666-A8B2-DD5D9AC766F1}" presName="text2" presStyleLbl="fgAcc2" presStyleIdx="0" presStyleCnt="4">
        <dgm:presLayoutVars>
          <dgm:chPref val="3"/>
        </dgm:presLayoutVars>
      </dgm:prSet>
      <dgm:spPr/>
    </dgm:pt>
    <dgm:pt modelId="{42066B49-F306-4234-8F14-C667E3C794F9}" type="pres">
      <dgm:prSet presAssocID="{518AA8AA-D0FC-4666-A8B2-DD5D9AC766F1}" presName="hierChild3" presStyleCnt="0"/>
      <dgm:spPr/>
    </dgm:pt>
    <dgm:pt modelId="{5EEA7A52-ADF2-4F3C-9E21-7050F023B2E6}" type="pres">
      <dgm:prSet presAssocID="{1E87F09E-220B-42BE-B61E-85A11A16CACE}" presName="Name17" presStyleLbl="parChTrans1D3" presStyleIdx="0" presStyleCnt="4"/>
      <dgm:spPr/>
    </dgm:pt>
    <dgm:pt modelId="{4ADCA429-6410-49C1-BD0A-67A7405238CD}" type="pres">
      <dgm:prSet presAssocID="{665D3054-E42E-46FF-AC48-0AAADD4F91EF}" presName="hierRoot3" presStyleCnt="0"/>
      <dgm:spPr/>
    </dgm:pt>
    <dgm:pt modelId="{49544554-A3F0-495C-8C02-EF9FBBEDC880}" type="pres">
      <dgm:prSet presAssocID="{665D3054-E42E-46FF-AC48-0AAADD4F91EF}" presName="composite3" presStyleCnt="0"/>
      <dgm:spPr/>
    </dgm:pt>
    <dgm:pt modelId="{E729594B-71AC-4D18-83C1-18B72F14F2E2}" type="pres">
      <dgm:prSet presAssocID="{665D3054-E42E-46FF-AC48-0AAADD4F91EF}" presName="background3" presStyleLbl="node3" presStyleIdx="0" presStyleCnt="4"/>
      <dgm:spPr/>
    </dgm:pt>
    <dgm:pt modelId="{84F4D4A3-96D6-47E6-B807-9CCE1A56459B}" type="pres">
      <dgm:prSet presAssocID="{665D3054-E42E-46FF-AC48-0AAADD4F91EF}" presName="text3" presStyleLbl="fgAcc3" presStyleIdx="0" presStyleCnt="4">
        <dgm:presLayoutVars>
          <dgm:chPref val="3"/>
        </dgm:presLayoutVars>
      </dgm:prSet>
      <dgm:spPr/>
    </dgm:pt>
    <dgm:pt modelId="{F1D00F09-22DF-4D5E-A783-32D22BB35F78}" type="pres">
      <dgm:prSet presAssocID="{665D3054-E42E-46FF-AC48-0AAADD4F91EF}" presName="hierChild4" presStyleCnt="0"/>
      <dgm:spPr/>
    </dgm:pt>
    <dgm:pt modelId="{061812CF-0F83-407E-98AC-2AC11A2BB2F8}" type="pres">
      <dgm:prSet presAssocID="{0B1C1B89-9349-47F9-8F6D-54FA4DD51C2F}" presName="Name10" presStyleLbl="parChTrans1D2" presStyleIdx="1" presStyleCnt="4"/>
      <dgm:spPr/>
    </dgm:pt>
    <dgm:pt modelId="{3044C295-D578-48E7-8AE6-BC57632E1DAC}" type="pres">
      <dgm:prSet presAssocID="{9E3E6001-D590-4704-ABFB-9B96CAC92FE3}" presName="hierRoot2" presStyleCnt="0"/>
      <dgm:spPr/>
    </dgm:pt>
    <dgm:pt modelId="{796518B7-56CD-4F3A-A813-E7A47CB8096E}" type="pres">
      <dgm:prSet presAssocID="{9E3E6001-D590-4704-ABFB-9B96CAC92FE3}" presName="composite2" presStyleCnt="0"/>
      <dgm:spPr/>
    </dgm:pt>
    <dgm:pt modelId="{3B2D069A-A959-4234-88A4-62D0E29101E8}" type="pres">
      <dgm:prSet presAssocID="{9E3E6001-D590-4704-ABFB-9B96CAC92FE3}" presName="background2" presStyleLbl="node2" presStyleIdx="1" presStyleCnt="4"/>
      <dgm:spPr/>
    </dgm:pt>
    <dgm:pt modelId="{F182066F-3C27-43D9-8AEA-0159A26633E7}" type="pres">
      <dgm:prSet presAssocID="{9E3E6001-D590-4704-ABFB-9B96CAC92FE3}" presName="text2" presStyleLbl="fgAcc2" presStyleIdx="1" presStyleCnt="4" custLinFactNeighborX="-909" custLinFactNeighborY="-4292">
        <dgm:presLayoutVars>
          <dgm:chPref val="3"/>
        </dgm:presLayoutVars>
      </dgm:prSet>
      <dgm:spPr/>
    </dgm:pt>
    <dgm:pt modelId="{1A457ABC-403B-4D03-8922-F0F721F33AEB}" type="pres">
      <dgm:prSet presAssocID="{9E3E6001-D590-4704-ABFB-9B96CAC92FE3}" presName="hierChild3" presStyleCnt="0"/>
      <dgm:spPr/>
    </dgm:pt>
    <dgm:pt modelId="{B2E032E4-9F08-4441-9A4D-8EF84AB02FCF}" type="pres">
      <dgm:prSet presAssocID="{413F64FA-3401-47D3-9E13-1699ABF60E40}" presName="Name17" presStyleLbl="parChTrans1D3" presStyleIdx="1" presStyleCnt="4"/>
      <dgm:spPr/>
    </dgm:pt>
    <dgm:pt modelId="{32FE938E-2AE6-4DE8-A4FA-2B5951221097}" type="pres">
      <dgm:prSet presAssocID="{74B64A35-37B3-4F74-B5D4-C374E89E216F}" presName="hierRoot3" presStyleCnt="0"/>
      <dgm:spPr/>
    </dgm:pt>
    <dgm:pt modelId="{49219E51-2991-4802-BFCF-0329A46C3E31}" type="pres">
      <dgm:prSet presAssocID="{74B64A35-37B3-4F74-B5D4-C374E89E216F}" presName="composite3" presStyleCnt="0"/>
      <dgm:spPr/>
    </dgm:pt>
    <dgm:pt modelId="{35AD9313-B096-44B9-87A9-62FB18AA02B2}" type="pres">
      <dgm:prSet presAssocID="{74B64A35-37B3-4F74-B5D4-C374E89E216F}" presName="background3" presStyleLbl="node3" presStyleIdx="1" presStyleCnt="4"/>
      <dgm:spPr/>
    </dgm:pt>
    <dgm:pt modelId="{2BF9E462-5AF9-4895-B2B9-ABEC23EA3B82}" type="pres">
      <dgm:prSet presAssocID="{74B64A35-37B3-4F74-B5D4-C374E89E216F}" presName="text3" presStyleLbl="fgAcc3" presStyleIdx="1" presStyleCnt="4">
        <dgm:presLayoutVars>
          <dgm:chPref val="3"/>
        </dgm:presLayoutVars>
      </dgm:prSet>
      <dgm:spPr/>
    </dgm:pt>
    <dgm:pt modelId="{D6D575E3-36D6-4140-9BA4-8DB317F1A67E}" type="pres">
      <dgm:prSet presAssocID="{74B64A35-37B3-4F74-B5D4-C374E89E216F}" presName="hierChild4" presStyleCnt="0"/>
      <dgm:spPr/>
    </dgm:pt>
    <dgm:pt modelId="{B79A574A-A0B1-4B82-962B-EEA394079A78}" type="pres">
      <dgm:prSet presAssocID="{5726BDCD-23C9-42D8-8551-9F762921CE45}" presName="Name10" presStyleLbl="parChTrans1D2" presStyleIdx="2" presStyleCnt="4"/>
      <dgm:spPr/>
    </dgm:pt>
    <dgm:pt modelId="{2624DF6F-4A4F-4D1F-AB27-27D34F82642F}" type="pres">
      <dgm:prSet presAssocID="{ACD80C4C-3612-4445-8E5F-FB82062B9719}" presName="hierRoot2" presStyleCnt="0"/>
      <dgm:spPr/>
    </dgm:pt>
    <dgm:pt modelId="{D2FFD263-FA46-44F1-8CD7-C86D79AE3EA3}" type="pres">
      <dgm:prSet presAssocID="{ACD80C4C-3612-4445-8E5F-FB82062B9719}" presName="composite2" presStyleCnt="0"/>
      <dgm:spPr/>
    </dgm:pt>
    <dgm:pt modelId="{EE994D68-DC01-45CB-8D9C-87E1533019C2}" type="pres">
      <dgm:prSet presAssocID="{ACD80C4C-3612-4445-8E5F-FB82062B9719}" presName="background2" presStyleLbl="node2" presStyleIdx="2" presStyleCnt="4"/>
      <dgm:spPr/>
    </dgm:pt>
    <dgm:pt modelId="{B8377892-8BEA-4788-8A45-E318312AB800}" type="pres">
      <dgm:prSet presAssocID="{ACD80C4C-3612-4445-8E5F-FB82062B9719}" presName="text2" presStyleLbl="fgAcc2" presStyleIdx="2" presStyleCnt="4">
        <dgm:presLayoutVars>
          <dgm:chPref val="3"/>
        </dgm:presLayoutVars>
      </dgm:prSet>
      <dgm:spPr/>
    </dgm:pt>
    <dgm:pt modelId="{9B76D664-46FA-4EA0-97E0-5A11AD845635}" type="pres">
      <dgm:prSet presAssocID="{ACD80C4C-3612-4445-8E5F-FB82062B9719}" presName="hierChild3" presStyleCnt="0"/>
      <dgm:spPr/>
    </dgm:pt>
    <dgm:pt modelId="{4C52DECD-D3BF-4AE9-B440-704987E26A5B}" type="pres">
      <dgm:prSet presAssocID="{956C3DA6-8D8C-4B52-B60B-2278C2C2F78E}" presName="Name17" presStyleLbl="parChTrans1D3" presStyleIdx="2" presStyleCnt="4"/>
      <dgm:spPr/>
    </dgm:pt>
    <dgm:pt modelId="{0DE7D4EE-5191-470A-AE0F-98FC032785E9}" type="pres">
      <dgm:prSet presAssocID="{1A990CF5-23C7-4281-82BF-C06F3FC69945}" presName="hierRoot3" presStyleCnt="0"/>
      <dgm:spPr/>
    </dgm:pt>
    <dgm:pt modelId="{C243193F-B805-4FFC-AC07-0E5D75095694}" type="pres">
      <dgm:prSet presAssocID="{1A990CF5-23C7-4281-82BF-C06F3FC69945}" presName="composite3" presStyleCnt="0"/>
      <dgm:spPr/>
    </dgm:pt>
    <dgm:pt modelId="{2468E31D-F81A-4C6C-8634-0912271252E8}" type="pres">
      <dgm:prSet presAssocID="{1A990CF5-23C7-4281-82BF-C06F3FC69945}" presName="background3" presStyleLbl="node3" presStyleIdx="2" presStyleCnt="4"/>
      <dgm:spPr/>
    </dgm:pt>
    <dgm:pt modelId="{54EC1A42-A072-457B-810B-96F2123F89C8}" type="pres">
      <dgm:prSet presAssocID="{1A990CF5-23C7-4281-82BF-C06F3FC69945}" presName="text3" presStyleLbl="fgAcc3" presStyleIdx="2" presStyleCnt="4">
        <dgm:presLayoutVars>
          <dgm:chPref val="3"/>
        </dgm:presLayoutVars>
      </dgm:prSet>
      <dgm:spPr/>
    </dgm:pt>
    <dgm:pt modelId="{F0E10776-1543-44E7-8965-95B726E5D64A}" type="pres">
      <dgm:prSet presAssocID="{1A990CF5-23C7-4281-82BF-C06F3FC69945}" presName="hierChild4" presStyleCnt="0"/>
      <dgm:spPr/>
    </dgm:pt>
    <dgm:pt modelId="{6C921DBB-4D71-4155-A745-BBA234249236}" type="pres">
      <dgm:prSet presAssocID="{49B444ED-FC8B-45A7-AF2A-74A71A65720F}" presName="Name10" presStyleLbl="parChTrans1D2" presStyleIdx="3" presStyleCnt="4"/>
      <dgm:spPr/>
    </dgm:pt>
    <dgm:pt modelId="{2663EA53-84D4-4FA6-8967-6250F24CECA9}" type="pres">
      <dgm:prSet presAssocID="{FFC1B804-9F37-45F8-8E7E-2B6284E84D5F}" presName="hierRoot2" presStyleCnt="0"/>
      <dgm:spPr/>
    </dgm:pt>
    <dgm:pt modelId="{D99D66E4-BE46-495B-9B63-93E23915FC36}" type="pres">
      <dgm:prSet presAssocID="{FFC1B804-9F37-45F8-8E7E-2B6284E84D5F}" presName="composite2" presStyleCnt="0"/>
      <dgm:spPr/>
    </dgm:pt>
    <dgm:pt modelId="{56661799-19B8-4811-AC76-DF52C37A6789}" type="pres">
      <dgm:prSet presAssocID="{FFC1B804-9F37-45F8-8E7E-2B6284E84D5F}" presName="background2" presStyleLbl="node2" presStyleIdx="3" presStyleCnt="4"/>
      <dgm:spPr/>
    </dgm:pt>
    <dgm:pt modelId="{17360D1C-D064-472F-A964-5123C6BA9DE8}" type="pres">
      <dgm:prSet presAssocID="{FFC1B804-9F37-45F8-8E7E-2B6284E84D5F}" presName="text2" presStyleLbl="fgAcc2" presStyleIdx="3" presStyleCnt="4">
        <dgm:presLayoutVars>
          <dgm:chPref val="3"/>
        </dgm:presLayoutVars>
      </dgm:prSet>
      <dgm:spPr/>
    </dgm:pt>
    <dgm:pt modelId="{DF07CD20-CB5B-4ADD-BBCF-56E9B2E124DF}" type="pres">
      <dgm:prSet presAssocID="{FFC1B804-9F37-45F8-8E7E-2B6284E84D5F}" presName="hierChild3" presStyleCnt="0"/>
      <dgm:spPr/>
    </dgm:pt>
    <dgm:pt modelId="{72DC9F02-58E4-4AA5-B4D8-7E3930A7EBDA}" type="pres">
      <dgm:prSet presAssocID="{3F595E96-07A0-460D-8C34-4B74AF258CEC}" presName="Name17" presStyleLbl="parChTrans1D3" presStyleIdx="3" presStyleCnt="4"/>
      <dgm:spPr/>
    </dgm:pt>
    <dgm:pt modelId="{C6529C15-D084-4B6A-9F0F-D3D385CB5315}" type="pres">
      <dgm:prSet presAssocID="{95E5A5DC-3E35-4733-9888-8ED4898449EF}" presName="hierRoot3" presStyleCnt="0"/>
      <dgm:spPr/>
    </dgm:pt>
    <dgm:pt modelId="{7EFBBB45-6742-43AB-862C-DCB6557C8817}" type="pres">
      <dgm:prSet presAssocID="{95E5A5DC-3E35-4733-9888-8ED4898449EF}" presName="composite3" presStyleCnt="0"/>
      <dgm:spPr/>
    </dgm:pt>
    <dgm:pt modelId="{3B3A4B5D-A2A5-4655-9607-C220FFC90B85}" type="pres">
      <dgm:prSet presAssocID="{95E5A5DC-3E35-4733-9888-8ED4898449EF}" presName="background3" presStyleLbl="node3" presStyleIdx="3" presStyleCnt="4"/>
      <dgm:spPr/>
    </dgm:pt>
    <dgm:pt modelId="{E3617A8A-0322-42D4-B24F-5A056697792E}" type="pres">
      <dgm:prSet presAssocID="{95E5A5DC-3E35-4733-9888-8ED4898449EF}" presName="text3" presStyleLbl="fgAcc3" presStyleIdx="3" presStyleCnt="4">
        <dgm:presLayoutVars>
          <dgm:chPref val="3"/>
        </dgm:presLayoutVars>
      </dgm:prSet>
      <dgm:spPr/>
    </dgm:pt>
    <dgm:pt modelId="{DD37CFF0-BD78-4F76-877B-26CFC0C23249}" type="pres">
      <dgm:prSet presAssocID="{95E5A5DC-3E35-4733-9888-8ED4898449EF}" presName="hierChild4" presStyleCnt="0"/>
      <dgm:spPr/>
    </dgm:pt>
  </dgm:ptLst>
  <dgm:cxnLst>
    <dgm:cxn modelId="{C9AE580E-BA8E-4912-93ED-B5D5D060605B}" type="presOf" srcId="{ACD80C4C-3612-4445-8E5F-FB82062B9719}" destId="{B8377892-8BEA-4788-8A45-E318312AB800}" srcOrd="0" destOrd="0" presId="urn:microsoft.com/office/officeart/2005/8/layout/hierarchy1"/>
    <dgm:cxn modelId="{20ADA413-3EA1-40F2-9D56-B0A4EFD78277}" type="presOf" srcId="{5726BDCD-23C9-42D8-8551-9F762921CE45}" destId="{B79A574A-A0B1-4B82-962B-EEA394079A78}" srcOrd="0" destOrd="0" presId="urn:microsoft.com/office/officeart/2005/8/layout/hierarchy1"/>
    <dgm:cxn modelId="{EBC0A91A-13B0-4137-B0F7-8D7AF3D1C35A}" srcId="{EA0B933E-06D9-4FD4-B794-38714D3FF916}" destId="{ACD80C4C-3612-4445-8E5F-FB82062B9719}" srcOrd="2" destOrd="0" parTransId="{5726BDCD-23C9-42D8-8551-9F762921CE45}" sibTransId="{1F048F4C-6A28-48BE-9E50-9A7309560F55}"/>
    <dgm:cxn modelId="{37027521-783C-4E2D-B770-6B48B3EC7BD8}" type="presOf" srcId="{EA0B933E-06D9-4FD4-B794-38714D3FF916}" destId="{9E09781A-CB2D-4B71-A6EA-926CEAEB43E6}" srcOrd="0" destOrd="0" presId="urn:microsoft.com/office/officeart/2005/8/layout/hierarchy1"/>
    <dgm:cxn modelId="{C42A002F-86DC-487B-BFCA-06B76F45CEBF}" srcId="{518AA8AA-D0FC-4666-A8B2-DD5D9AC766F1}" destId="{665D3054-E42E-46FF-AC48-0AAADD4F91EF}" srcOrd="0" destOrd="0" parTransId="{1E87F09E-220B-42BE-B61E-85A11A16CACE}" sibTransId="{C22B0DE3-4FEC-41D8-9D77-5CC6EA0DF3F7}"/>
    <dgm:cxn modelId="{CF759830-6ADD-47C1-80FB-438459C3E695}" type="presOf" srcId="{956C3DA6-8D8C-4B52-B60B-2278C2C2F78E}" destId="{4C52DECD-D3BF-4AE9-B440-704987E26A5B}" srcOrd="0" destOrd="0" presId="urn:microsoft.com/office/officeart/2005/8/layout/hierarchy1"/>
    <dgm:cxn modelId="{B3365338-A790-4A80-B708-80D969D5C13C}" srcId="{EA0B933E-06D9-4FD4-B794-38714D3FF916}" destId="{9E3E6001-D590-4704-ABFB-9B96CAC92FE3}" srcOrd="1" destOrd="0" parTransId="{0B1C1B89-9349-47F9-8F6D-54FA4DD51C2F}" sibTransId="{4816C60D-6A4D-4C43-AC2D-AF863CAA42D0}"/>
    <dgm:cxn modelId="{57DCF639-32BD-4BCB-99A1-9C8034084525}" type="presOf" srcId="{21FC3097-9F77-4801-95CF-E4906BDA0AD2}" destId="{0A00A86A-44C7-4CA3-AC21-8C94375AA90C}" srcOrd="0" destOrd="0" presId="urn:microsoft.com/office/officeart/2005/8/layout/hierarchy1"/>
    <dgm:cxn modelId="{587CBE5B-53C9-47BA-9301-66EFB9AE3D5D}" type="presOf" srcId="{665D3054-E42E-46FF-AC48-0AAADD4F91EF}" destId="{84F4D4A3-96D6-47E6-B807-9CCE1A56459B}" srcOrd="0" destOrd="0" presId="urn:microsoft.com/office/officeart/2005/8/layout/hierarchy1"/>
    <dgm:cxn modelId="{B3F37C5F-281C-4A65-8BE5-6F1A0D294CEF}" srcId="{EA0B933E-06D9-4FD4-B794-38714D3FF916}" destId="{518AA8AA-D0FC-4666-A8B2-DD5D9AC766F1}" srcOrd="0" destOrd="0" parTransId="{09A406E0-BB80-4A81-A648-522F1AB29E85}" sibTransId="{04462B84-46A5-46FA-BC78-36CD590FCC88}"/>
    <dgm:cxn modelId="{0C582646-3563-4A4A-91DF-718C5B2E6117}" type="presOf" srcId="{413F64FA-3401-47D3-9E13-1699ABF60E40}" destId="{B2E032E4-9F08-4441-9A4D-8EF84AB02FCF}" srcOrd="0" destOrd="0" presId="urn:microsoft.com/office/officeart/2005/8/layout/hierarchy1"/>
    <dgm:cxn modelId="{18C3826D-A1FB-42F4-80CF-348D94337DB3}" type="presOf" srcId="{1E87F09E-220B-42BE-B61E-85A11A16CACE}" destId="{5EEA7A52-ADF2-4F3C-9E21-7050F023B2E6}" srcOrd="0" destOrd="0" presId="urn:microsoft.com/office/officeart/2005/8/layout/hierarchy1"/>
    <dgm:cxn modelId="{AE1AC875-4F60-4723-A589-85C98DCD79A3}" type="presOf" srcId="{1A990CF5-23C7-4281-82BF-C06F3FC69945}" destId="{54EC1A42-A072-457B-810B-96F2123F89C8}" srcOrd="0" destOrd="0" presId="urn:microsoft.com/office/officeart/2005/8/layout/hierarchy1"/>
    <dgm:cxn modelId="{D70B6876-E6F5-4532-A071-3325C1218229}" srcId="{21FC3097-9F77-4801-95CF-E4906BDA0AD2}" destId="{EA0B933E-06D9-4FD4-B794-38714D3FF916}" srcOrd="0" destOrd="0" parTransId="{493E3214-9AD5-4B42-9BEF-680415CF8E8C}" sibTransId="{D7DA6BAD-6370-4E73-8EE2-366E4E47C4EA}"/>
    <dgm:cxn modelId="{8EBABD86-05AF-4633-ACB6-B57F9BB56655}" type="presOf" srcId="{74B64A35-37B3-4F74-B5D4-C374E89E216F}" destId="{2BF9E462-5AF9-4895-B2B9-ABEC23EA3B82}" srcOrd="0" destOrd="0" presId="urn:microsoft.com/office/officeart/2005/8/layout/hierarchy1"/>
    <dgm:cxn modelId="{21F0458D-6187-42D8-964B-93567CF5DE4B}" srcId="{9E3E6001-D590-4704-ABFB-9B96CAC92FE3}" destId="{74B64A35-37B3-4F74-B5D4-C374E89E216F}" srcOrd="0" destOrd="0" parTransId="{413F64FA-3401-47D3-9E13-1699ABF60E40}" sibTransId="{CCAAAAB4-EAB6-4EA1-AEF4-F3E85189DEEB}"/>
    <dgm:cxn modelId="{813B4A8F-CED6-40E1-A546-A7BB4FD96546}" type="presOf" srcId="{0B1C1B89-9349-47F9-8F6D-54FA4DD51C2F}" destId="{061812CF-0F83-407E-98AC-2AC11A2BB2F8}" srcOrd="0" destOrd="0" presId="urn:microsoft.com/office/officeart/2005/8/layout/hierarchy1"/>
    <dgm:cxn modelId="{EEC457A0-01CD-4B7E-B4F3-018A4022621E}" type="presOf" srcId="{3F595E96-07A0-460D-8C34-4B74AF258CEC}" destId="{72DC9F02-58E4-4AA5-B4D8-7E3930A7EBDA}" srcOrd="0" destOrd="0" presId="urn:microsoft.com/office/officeart/2005/8/layout/hierarchy1"/>
    <dgm:cxn modelId="{1B7CE3AA-C76D-4F70-88F5-60D3CBFB73A6}" srcId="{FFC1B804-9F37-45F8-8E7E-2B6284E84D5F}" destId="{95E5A5DC-3E35-4733-9888-8ED4898449EF}" srcOrd="0" destOrd="0" parTransId="{3F595E96-07A0-460D-8C34-4B74AF258CEC}" sibTransId="{1EEA4780-F3DC-42E8-8375-C6EF1150523D}"/>
    <dgm:cxn modelId="{410389B9-19DC-414F-8C8C-8C8C0436963B}" type="presOf" srcId="{9E3E6001-D590-4704-ABFB-9B96CAC92FE3}" destId="{F182066F-3C27-43D9-8AEA-0159A26633E7}" srcOrd="0" destOrd="0" presId="urn:microsoft.com/office/officeart/2005/8/layout/hierarchy1"/>
    <dgm:cxn modelId="{30073EBD-5027-4BE7-847F-D1F1DBF7B2D7}" type="presOf" srcId="{95E5A5DC-3E35-4733-9888-8ED4898449EF}" destId="{E3617A8A-0322-42D4-B24F-5A056697792E}" srcOrd="0" destOrd="0" presId="urn:microsoft.com/office/officeart/2005/8/layout/hierarchy1"/>
    <dgm:cxn modelId="{C1555EC4-4801-4B25-BB7D-FFD6F75792E1}" srcId="{EA0B933E-06D9-4FD4-B794-38714D3FF916}" destId="{FFC1B804-9F37-45F8-8E7E-2B6284E84D5F}" srcOrd="3" destOrd="0" parTransId="{49B444ED-FC8B-45A7-AF2A-74A71A65720F}" sibTransId="{7D34CBB5-A136-436D-8427-9D8CC7003FEE}"/>
    <dgm:cxn modelId="{1D3770D4-C454-4D94-BB7D-A8C1B61C8FC0}" srcId="{ACD80C4C-3612-4445-8E5F-FB82062B9719}" destId="{1A990CF5-23C7-4281-82BF-C06F3FC69945}" srcOrd="0" destOrd="0" parTransId="{956C3DA6-8D8C-4B52-B60B-2278C2C2F78E}" sibTransId="{04385512-BCBB-4ABA-B8C6-216861FBDD3B}"/>
    <dgm:cxn modelId="{084F2ED7-CD6B-46E7-92CE-7D76DBB846D4}" type="presOf" srcId="{09A406E0-BB80-4A81-A648-522F1AB29E85}" destId="{9E696DF6-2D32-4AD6-9D55-BCEE5B68BF4C}" srcOrd="0" destOrd="0" presId="urn:microsoft.com/office/officeart/2005/8/layout/hierarchy1"/>
    <dgm:cxn modelId="{B1015FF4-B476-4643-AA7D-993457E91B4B}" type="presOf" srcId="{49B444ED-FC8B-45A7-AF2A-74A71A65720F}" destId="{6C921DBB-4D71-4155-A745-BBA234249236}" srcOrd="0" destOrd="0" presId="urn:microsoft.com/office/officeart/2005/8/layout/hierarchy1"/>
    <dgm:cxn modelId="{55E0ABF9-25FB-4FED-B02C-65581E4B38B5}" type="presOf" srcId="{FFC1B804-9F37-45F8-8E7E-2B6284E84D5F}" destId="{17360D1C-D064-472F-A964-5123C6BA9DE8}" srcOrd="0" destOrd="0" presId="urn:microsoft.com/office/officeart/2005/8/layout/hierarchy1"/>
    <dgm:cxn modelId="{890392FE-F428-4C31-89A4-43D39DFA48CF}" type="presOf" srcId="{518AA8AA-D0FC-4666-A8B2-DD5D9AC766F1}" destId="{E5F36BA4-58EE-4EB5-8487-7062CE3A4BF9}" srcOrd="0" destOrd="0" presId="urn:microsoft.com/office/officeart/2005/8/layout/hierarchy1"/>
    <dgm:cxn modelId="{E95D6828-A0F1-4C1A-B883-D7060B5AB790}" type="presParOf" srcId="{0A00A86A-44C7-4CA3-AC21-8C94375AA90C}" destId="{E0E5F968-C113-4CCE-AB3C-213AF6F7D4A7}" srcOrd="0" destOrd="0" presId="urn:microsoft.com/office/officeart/2005/8/layout/hierarchy1"/>
    <dgm:cxn modelId="{FA20BE4C-B4AA-436A-ACB8-E34F77ACE8A9}" type="presParOf" srcId="{E0E5F968-C113-4CCE-AB3C-213AF6F7D4A7}" destId="{9372885A-231B-486B-BF0E-FCE2B066FE16}" srcOrd="0" destOrd="0" presId="urn:microsoft.com/office/officeart/2005/8/layout/hierarchy1"/>
    <dgm:cxn modelId="{6FA5F0A6-CDA2-4CEF-B463-38484C6100B5}" type="presParOf" srcId="{9372885A-231B-486B-BF0E-FCE2B066FE16}" destId="{855401BA-CB56-4168-BA07-62F4E88C6A3A}" srcOrd="0" destOrd="0" presId="urn:microsoft.com/office/officeart/2005/8/layout/hierarchy1"/>
    <dgm:cxn modelId="{4CCAFE7E-6161-46F2-9EB1-50A711676EC6}" type="presParOf" srcId="{9372885A-231B-486B-BF0E-FCE2B066FE16}" destId="{9E09781A-CB2D-4B71-A6EA-926CEAEB43E6}" srcOrd="1" destOrd="0" presId="urn:microsoft.com/office/officeart/2005/8/layout/hierarchy1"/>
    <dgm:cxn modelId="{AB0DD20B-0EA0-4CBA-95E9-45FD3BC26DC1}" type="presParOf" srcId="{E0E5F968-C113-4CCE-AB3C-213AF6F7D4A7}" destId="{6BDBA180-1268-42C5-8C9F-BA7C54E097B9}" srcOrd="1" destOrd="0" presId="urn:microsoft.com/office/officeart/2005/8/layout/hierarchy1"/>
    <dgm:cxn modelId="{06764CAF-887A-4530-9B59-7D0A82BD2BD8}" type="presParOf" srcId="{6BDBA180-1268-42C5-8C9F-BA7C54E097B9}" destId="{9E696DF6-2D32-4AD6-9D55-BCEE5B68BF4C}" srcOrd="0" destOrd="0" presId="urn:microsoft.com/office/officeart/2005/8/layout/hierarchy1"/>
    <dgm:cxn modelId="{CBE9219C-96B8-4F15-B6F0-7B3FE69FE039}" type="presParOf" srcId="{6BDBA180-1268-42C5-8C9F-BA7C54E097B9}" destId="{25EC706A-122F-49E3-AE16-982280C9C30B}" srcOrd="1" destOrd="0" presId="urn:microsoft.com/office/officeart/2005/8/layout/hierarchy1"/>
    <dgm:cxn modelId="{74BCC584-AD11-4589-8C14-AEEDBF5A43E0}" type="presParOf" srcId="{25EC706A-122F-49E3-AE16-982280C9C30B}" destId="{E5966ECE-2974-4C30-B680-93BA29601005}" srcOrd="0" destOrd="0" presId="urn:microsoft.com/office/officeart/2005/8/layout/hierarchy1"/>
    <dgm:cxn modelId="{0A86D8E5-1BC8-4C59-A07A-2B5D59F18AE2}" type="presParOf" srcId="{E5966ECE-2974-4C30-B680-93BA29601005}" destId="{C6B201EC-5FD6-43A7-89C4-6C023B0A9852}" srcOrd="0" destOrd="0" presId="urn:microsoft.com/office/officeart/2005/8/layout/hierarchy1"/>
    <dgm:cxn modelId="{1F9431CF-1645-40E5-BB1E-FE79408DD7D1}" type="presParOf" srcId="{E5966ECE-2974-4C30-B680-93BA29601005}" destId="{E5F36BA4-58EE-4EB5-8487-7062CE3A4BF9}" srcOrd="1" destOrd="0" presId="urn:microsoft.com/office/officeart/2005/8/layout/hierarchy1"/>
    <dgm:cxn modelId="{1ACA961B-4415-481E-96E5-F6B62BF88BFF}" type="presParOf" srcId="{25EC706A-122F-49E3-AE16-982280C9C30B}" destId="{42066B49-F306-4234-8F14-C667E3C794F9}" srcOrd="1" destOrd="0" presId="urn:microsoft.com/office/officeart/2005/8/layout/hierarchy1"/>
    <dgm:cxn modelId="{F37295FF-8347-471B-89CD-69C44294A832}" type="presParOf" srcId="{42066B49-F306-4234-8F14-C667E3C794F9}" destId="{5EEA7A52-ADF2-4F3C-9E21-7050F023B2E6}" srcOrd="0" destOrd="0" presId="urn:microsoft.com/office/officeart/2005/8/layout/hierarchy1"/>
    <dgm:cxn modelId="{0DCA4A8E-AEC9-48EE-9CE5-80C1CAD8F654}" type="presParOf" srcId="{42066B49-F306-4234-8F14-C667E3C794F9}" destId="{4ADCA429-6410-49C1-BD0A-67A7405238CD}" srcOrd="1" destOrd="0" presId="urn:microsoft.com/office/officeart/2005/8/layout/hierarchy1"/>
    <dgm:cxn modelId="{F7AD1499-FC85-464F-A47F-4AFEA01474F0}" type="presParOf" srcId="{4ADCA429-6410-49C1-BD0A-67A7405238CD}" destId="{49544554-A3F0-495C-8C02-EF9FBBEDC880}" srcOrd="0" destOrd="0" presId="urn:microsoft.com/office/officeart/2005/8/layout/hierarchy1"/>
    <dgm:cxn modelId="{1FB136B1-C369-4CBD-B43C-1E1008DB9AE3}" type="presParOf" srcId="{49544554-A3F0-495C-8C02-EF9FBBEDC880}" destId="{E729594B-71AC-4D18-83C1-18B72F14F2E2}" srcOrd="0" destOrd="0" presId="urn:microsoft.com/office/officeart/2005/8/layout/hierarchy1"/>
    <dgm:cxn modelId="{292E8021-0B62-4DE3-A5CD-B6E19FC3A304}" type="presParOf" srcId="{49544554-A3F0-495C-8C02-EF9FBBEDC880}" destId="{84F4D4A3-96D6-47E6-B807-9CCE1A56459B}" srcOrd="1" destOrd="0" presId="urn:microsoft.com/office/officeart/2005/8/layout/hierarchy1"/>
    <dgm:cxn modelId="{AD792381-69E4-4587-AD88-93084C6D18BA}" type="presParOf" srcId="{4ADCA429-6410-49C1-BD0A-67A7405238CD}" destId="{F1D00F09-22DF-4D5E-A783-32D22BB35F78}" srcOrd="1" destOrd="0" presId="urn:microsoft.com/office/officeart/2005/8/layout/hierarchy1"/>
    <dgm:cxn modelId="{08EDD231-B76F-4CAC-926B-8DE724B17409}" type="presParOf" srcId="{6BDBA180-1268-42C5-8C9F-BA7C54E097B9}" destId="{061812CF-0F83-407E-98AC-2AC11A2BB2F8}" srcOrd="2" destOrd="0" presId="urn:microsoft.com/office/officeart/2005/8/layout/hierarchy1"/>
    <dgm:cxn modelId="{F900B2D3-1F83-45D3-A4EB-C3AA0F0CA109}" type="presParOf" srcId="{6BDBA180-1268-42C5-8C9F-BA7C54E097B9}" destId="{3044C295-D578-48E7-8AE6-BC57632E1DAC}" srcOrd="3" destOrd="0" presId="urn:microsoft.com/office/officeart/2005/8/layout/hierarchy1"/>
    <dgm:cxn modelId="{9E09D8B3-64DE-4887-8376-7B4106F7559C}" type="presParOf" srcId="{3044C295-D578-48E7-8AE6-BC57632E1DAC}" destId="{796518B7-56CD-4F3A-A813-E7A47CB8096E}" srcOrd="0" destOrd="0" presId="urn:microsoft.com/office/officeart/2005/8/layout/hierarchy1"/>
    <dgm:cxn modelId="{94E2B754-9D3A-44B2-9E2D-95B3877DFBD3}" type="presParOf" srcId="{796518B7-56CD-4F3A-A813-E7A47CB8096E}" destId="{3B2D069A-A959-4234-88A4-62D0E29101E8}" srcOrd="0" destOrd="0" presId="urn:microsoft.com/office/officeart/2005/8/layout/hierarchy1"/>
    <dgm:cxn modelId="{B8647F6F-1366-4362-804C-4B6FEE0471B5}" type="presParOf" srcId="{796518B7-56CD-4F3A-A813-E7A47CB8096E}" destId="{F182066F-3C27-43D9-8AEA-0159A26633E7}" srcOrd="1" destOrd="0" presId="urn:microsoft.com/office/officeart/2005/8/layout/hierarchy1"/>
    <dgm:cxn modelId="{E0B1E595-44AD-4F97-B65C-223D192D01DD}" type="presParOf" srcId="{3044C295-D578-48E7-8AE6-BC57632E1DAC}" destId="{1A457ABC-403B-4D03-8922-F0F721F33AEB}" srcOrd="1" destOrd="0" presId="urn:microsoft.com/office/officeart/2005/8/layout/hierarchy1"/>
    <dgm:cxn modelId="{E0BA3956-AEB7-429C-8DC2-864F2C58B071}" type="presParOf" srcId="{1A457ABC-403B-4D03-8922-F0F721F33AEB}" destId="{B2E032E4-9F08-4441-9A4D-8EF84AB02FCF}" srcOrd="0" destOrd="0" presId="urn:microsoft.com/office/officeart/2005/8/layout/hierarchy1"/>
    <dgm:cxn modelId="{F754124A-2097-4F56-9ECD-E5F1A43F3517}" type="presParOf" srcId="{1A457ABC-403B-4D03-8922-F0F721F33AEB}" destId="{32FE938E-2AE6-4DE8-A4FA-2B5951221097}" srcOrd="1" destOrd="0" presId="urn:microsoft.com/office/officeart/2005/8/layout/hierarchy1"/>
    <dgm:cxn modelId="{2349DE71-9ECE-42B7-9ECA-6DBB882DCD13}" type="presParOf" srcId="{32FE938E-2AE6-4DE8-A4FA-2B5951221097}" destId="{49219E51-2991-4802-BFCF-0329A46C3E31}" srcOrd="0" destOrd="0" presId="urn:microsoft.com/office/officeart/2005/8/layout/hierarchy1"/>
    <dgm:cxn modelId="{B5941D5E-5FCF-4892-8F91-5121E74340EF}" type="presParOf" srcId="{49219E51-2991-4802-BFCF-0329A46C3E31}" destId="{35AD9313-B096-44B9-87A9-62FB18AA02B2}" srcOrd="0" destOrd="0" presId="urn:microsoft.com/office/officeart/2005/8/layout/hierarchy1"/>
    <dgm:cxn modelId="{7500FA56-7AA2-4C08-9FC5-A3D874E5BEDA}" type="presParOf" srcId="{49219E51-2991-4802-BFCF-0329A46C3E31}" destId="{2BF9E462-5AF9-4895-B2B9-ABEC23EA3B82}" srcOrd="1" destOrd="0" presId="urn:microsoft.com/office/officeart/2005/8/layout/hierarchy1"/>
    <dgm:cxn modelId="{6A10FFC3-31ED-4D05-8CAF-79CB0A1B9B7C}" type="presParOf" srcId="{32FE938E-2AE6-4DE8-A4FA-2B5951221097}" destId="{D6D575E3-36D6-4140-9BA4-8DB317F1A67E}" srcOrd="1" destOrd="0" presId="urn:microsoft.com/office/officeart/2005/8/layout/hierarchy1"/>
    <dgm:cxn modelId="{9FE6927C-7D6E-49F1-A87E-57B8C3D8EE2E}" type="presParOf" srcId="{6BDBA180-1268-42C5-8C9F-BA7C54E097B9}" destId="{B79A574A-A0B1-4B82-962B-EEA394079A78}" srcOrd="4" destOrd="0" presId="urn:microsoft.com/office/officeart/2005/8/layout/hierarchy1"/>
    <dgm:cxn modelId="{926D0501-AB28-45C5-9A7F-3A5E6E51FBF6}" type="presParOf" srcId="{6BDBA180-1268-42C5-8C9F-BA7C54E097B9}" destId="{2624DF6F-4A4F-4D1F-AB27-27D34F82642F}" srcOrd="5" destOrd="0" presId="urn:microsoft.com/office/officeart/2005/8/layout/hierarchy1"/>
    <dgm:cxn modelId="{7F8597EF-9ED7-4FA6-A7F8-0A52D03CA62C}" type="presParOf" srcId="{2624DF6F-4A4F-4D1F-AB27-27D34F82642F}" destId="{D2FFD263-FA46-44F1-8CD7-C86D79AE3EA3}" srcOrd="0" destOrd="0" presId="urn:microsoft.com/office/officeart/2005/8/layout/hierarchy1"/>
    <dgm:cxn modelId="{8B6F6073-D1DB-4B53-9325-116BB05EB7E9}" type="presParOf" srcId="{D2FFD263-FA46-44F1-8CD7-C86D79AE3EA3}" destId="{EE994D68-DC01-45CB-8D9C-87E1533019C2}" srcOrd="0" destOrd="0" presId="urn:microsoft.com/office/officeart/2005/8/layout/hierarchy1"/>
    <dgm:cxn modelId="{2E1B6099-6941-4D74-BE9A-4F9EC9E65047}" type="presParOf" srcId="{D2FFD263-FA46-44F1-8CD7-C86D79AE3EA3}" destId="{B8377892-8BEA-4788-8A45-E318312AB800}" srcOrd="1" destOrd="0" presId="urn:microsoft.com/office/officeart/2005/8/layout/hierarchy1"/>
    <dgm:cxn modelId="{E45EEF63-AAA6-42BC-B5B9-5EA139DDFCDF}" type="presParOf" srcId="{2624DF6F-4A4F-4D1F-AB27-27D34F82642F}" destId="{9B76D664-46FA-4EA0-97E0-5A11AD845635}" srcOrd="1" destOrd="0" presId="urn:microsoft.com/office/officeart/2005/8/layout/hierarchy1"/>
    <dgm:cxn modelId="{6A5CFA87-D798-47E4-AFCB-332AFBF7573F}" type="presParOf" srcId="{9B76D664-46FA-4EA0-97E0-5A11AD845635}" destId="{4C52DECD-D3BF-4AE9-B440-704987E26A5B}" srcOrd="0" destOrd="0" presId="urn:microsoft.com/office/officeart/2005/8/layout/hierarchy1"/>
    <dgm:cxn modelId="{A7EDC094-7B73-4C4F-A935-7475112CCCAF}" type="presParOf" srcId="{9B76D664-46FA-4EA0-97E0-5A11AD845635}" destId="{0DE7D4EE-5191-470A-AE0F-98FC032785E9}" srcOrd="1" destOrd="0" presId="urn:microsoft.com/office/officeart/2005/8/layout/hierarchy1"/>
    <dgm:cxn modelId="{829ECDB2-991D-4B83-8A83-C2CB0DA8529D}" type="presParOf" srcId="{0DE7D4EE-5191-470A-AE0F-98FC032785E9}" destId="{C243193F-B805-4FFC-AC07-0E5D75095694}" srcOrd="0" destOrd="0" presId="urn:microsoft.com/office/officeart/2005/8/layout/hierarchy1"/>
    <dgm:cxn modelId="{1A898D73-6EB8-4372-B053-DD9BB0D31011}" type="presParOf" srcId="{C243193F-B805-4FFC-AC07-0E5D75095694}" destId="{2468E31D-F81A-4C6C-8634-0912271252E8}" srcOrd="0" destOrd="0" presId="urn:microsoft.com/office/officeart/2005/8/layout/hierarchy1"/>
    <dgm:cxn modelId="{75511D5A-C8EB-41D4-9005-183178062977}" type="presParOf" srcId="{C243193F-B805-4FFC-AC07-0E5D75095694}" destId="{54EC1A42-A072-457B-810B-96F2123F89C8}" srcOrd="1" destOrd="0" presId="urn:microsoft.com/office/officeart/2005/8/layout/hierarchy1"/>
    <dgm:cxn modelId="{6FD7B275-88EB-4218-9D73-281C563B3541}" type="presParOf" srcId="{0DE7D4EE-5191-470A-AE0F-98FC032785E9}" destId="{F0E10776-1543-44E7-8965-95B726E5D64A}" srcOrd="1" destOrd="0" presId="urn:microsoft.com/office/officeart/2005/8/layout/hierarchy1"/>
    <dgm:cxn modelId="{06D74826-0138-479C-BD98-7DEA9A7F16AE}" type="presParOf" srcId="{6BDBA180-1268-42C5-8C9F-BA7C54E097B9}" destId="{6C921DBB-4D71-4155-A745-BBA234249236}" srcOrd="6" destOrd="0" presId="urn:microsoft.com/office/officeart/2005/8/layout/hierarchy1"/>
    <dgm:cxn modelId="{470D3576-8B84-4422-8ADE-342A6299BEE2}" type="presParOf" srcId="{6BDBA180-1268-42C5-8C9F-BA7C54E097B9}" destId="{2663EA53-84D4-4FA6-8967-6250F24CECA9}" srcOrd="7" destOrd="0" presId="urn:microsoft.com/office/officeart/2005/8/layout/hierarchy1"/>
    <dgm:cxn modelId="{B3A9BCFF-8E8C-49CF-8343-1E5DDEC8EC70}" type="presParOf" srcId="{2663EA53-84D4-4FA6-8967-6250F24CECA9}" destId="{D99D66E4-BE46-495B-9B63-93E23915FC36}" srcOrd="0" destOrd="0" presId="urn:microsoft.com/office/officeart/2005/8/layout/hierarchy1"/>
    <dgm:cxn modelId="{918E7688-D5F7-477A-BB31-FFF6CBF7CC34}" type="presParOf" srcId="{D99D66E4-BE46-495B-9B63-93E23915FC36}" destId="{56661799-19B8-4811-AC76-DF52C37A6789}" srcOrd="0" destOrd="0" presId="urn:microsoft.com/office/officeart/2005/8/layout/hierarchy1"/>
    <dgm:cxn modelId="{B577133E-6DD6-4413-9153-0D52585F4BB6}" type="presParOf" srcId="{D99D66E4-BE46-495B-9B63-93E23915FC36}" destId="{17360D1C-D064-472F-A964-5123C6BA9DE8}" srcOrd="1" destOrd="0" presId="urn:microsoft.com/office/officeart/2005/8/layout/hierarchy1"/>
    <dgm:cxn modelId="{F1900CB9-DE2F-4757-9CA8-93C86C433D1F}" type="presParOf" srcId="{2663EA53-84D4-4FA6-8967-6250F24CECA9}" destId="{DF07CD20-CB5B-4ADD-BBCF-56E9B2E124DF}" srcOrd="1" destOrd="0" presId="urn:microsoft.com/office/officeart/2005/8/layout/hierarchy1"/>
    <dgm:cxn modelId="{FF8E548D-47AF-47D4-95A8-1E5EFA2F0B47}" type="presParOf" srcId="{DF07CD20-CB5B-4ADD-BBCF-56E9B2E124DF}" destId="{72DC9F02-58E4-4AA5-B4D8-7E3930A7EBDA}" srcOrd="0" destOrd="0" presId="urn:microsoft.com/office/officeart/2005/8/layout/hierarchy1"/>
    <dgm:cxn modelId="{113A33D4-2CA2-45CE-94DA-0C8B78EE4120}" type="presParOf" srcId="{DF07CD20-CB5B-4ADD-BBCF-56E9B2E124DF}" destId="{C6529C15-D084-4B6A-9F0F-D3D385CB5315}" srcOrd="1" destOrd="0" presId="urn:microsoft.com/office/officeart/2005/8/layout/hierarchy1"/>
    <dgm:cxn modelId="{CA6B3B51-BDEC-47C1-9537-62840EBFD3EB}" type="presParOf" srcId="{C6529C15-D084-4B6A-9F0F-D3D385CB5315}" destId="{7EFBBB45-6742-43AB-862C-DCB6557C8817}" srcOrd="0" destOrd="0" presId="urn:microsoft.com/office/officeart/2005/8/layout/hierarchy1"/>
    <dgm:cxn modelId="{097E714C-7B7F-4028-AEF9-7BF03E330819}" type="presParOf" srcId="{7EFBBB45-6742-43AB-862C-DCB6557C8817}" destId="{3B3A4B5D-A2A5-4655-9607-C220FFC90B85}" srcOrd="0" destOrd="0" presId="urn:microsoft.com/office/officeart/2005/8/layout/hierarchy1"/>
    <dgm:cxn modelId="{881F3AC6-3843-481B-A73F-C0727FDD18B5}" type="presParOf" srcId="{7EFBBB45-6742-43AB-862C-DCB6557C8817}" destId="{E3617A8A-0322-42D4-B24F-5A056697792E}" srcOrd="1" destOrd="0" presId="urn:microsoft.com/office/officeart/2005/8/layout/hierarchy1"/>
    <dgm:cxn modelId="{582A88DE-1436-49B1-B4A5-6B90F1B8A6C7}" type="presParOf" srcId="{C6529C15-D084-4B6A-9F0F-D3D385CB5315}" destId="{DD37CFF0-BD78-4F76-877B-26CFC0C232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C9F02-58E4-4AA5-B4D8-7E3930A7EBDA}">
      <dsp:nvSpPr>
        <dsp:cNvPr id="0" name=""/>
        <dsp:cNvSpPr/>
      </dsp:nvSpPr>
      <dsp:spPr>
        <a:xfrm>
          <a:off x="5945901" y="1867571"/>
          <a:ext cx="91440" cy="347810"/>
        </a:xfrm>
        <a:custGeom>
          <a:avLst/>
          <a:gdLst/>
          <a:ahLst/>
          <a:cxnLst/>
          <a:rect l="0" t="0" r="0" b="0"/>
          <a:pathLst>
            <a:path>
              <a:moveTo>
                <a:pt x="45720" y="0"/>
              </a:moveTo>
              <a:lnTo>
                <a:pt x="45720" y="34781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921DBB-4D71-4155-A745-BBA234249236}">
      <dsp:nvSpPr>
        <dsp:cNvPr id="0" name=""/>
        <dsp:cNvSpPr/>
      </dsp:nvSpPr>
      <dsp:spPr>
        <a:xfrm>
          <a:off x="3799123" y="760359"/>
          <a:ext cx="2192498" cy="347810"/>
        </a:xfrm>
        <a:custGeom>
          <a:avLst/>
          <a:gdLst/>
          <a:ahLst/>
          <a:cxnLst/>
          <a:rect l="0" t="0" r="0" b="0"/>
          <a:pathLst>
            <a:path>
              <a:moveTo>
                <a:pt x="0" y="0"/>
              </a:moveTo>
              <a:lnTo>
                <a:pt x="0" y="237022"/>
              </a:lnTo>
              <a:lnTo>
                <a:pt x="2192498" y="237022"/>
              </a:lnTo>
              <a:lnTo>
                <a:pt x="2192498" y="34781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52DECD-D3BF-4AE9-B440-704987E26A5B}">
      <dsp:nvSpPr>
        <dsp:cNvPr id="0" name=""/>
        <dsp:cNvSpPr/>
      </dsp:nvSpPr>
      <dsp:spPr>
        <a:xfrm>
          <a:off x="4484236" y="1867571"/>
          <a:ext cx="91440" cy="347810"/>
        </a:xfrm>
        <a:custGeom>
          <a:avLst/>
          <a:gdLst/>
          <a:ahLst/>
          <a:cxnLst/>
          <a:rect l="0" t="0" r="0" b="0"/>
          <a:pathLst>
            <a:path>
              <a:moveTo>
                <a:pt x="45720" y="0"/>
              </a:moveTo>
              <a:lnTo>
                <a:pt x="45720" y="34781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9A574A-A0B1-4B82-962B-EEA394079A78}">
      <dsp:nvSpPr>
        <dsp:cNvPr id="0" name=""/>
        <dsp:cNvSpPr/>
      </dsp:nvSpPr>
      <dsp:spPr>
        <a:xfrm>
          <a:off x="3799123" y="760359"/>
          <a:ext cx="730832" cy="347810"/>
        </a:xfrm>
        <a:custGeom>
          <a:avLst/>
          <a:gdLst/>
          <a:ahLst/>
          <a:cxnLst/>
          <a:rect l="0" t="0" r="0" b="0"/>
          <a:pathLst>
            <a:path>
              <a:moveTo>
                <a:pt x="0" y="0"/>
              </a:moveTo>
              <a:lnTo>
                <a:pt x="0" y="237022"/>
              </a:lnTo>
              <a:lnTo>
                <a:pt x="730832" y="237022"/>
              </a:lnTo>
              <a:lnTo>
                <a:pt x="730832" y="34781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E032E4-9F08-4441-9A4D-8EF84AB02FCF}">
      <dsp:nvSpPr>
        <dsp:cNvPr id="0" name=""/>
        <dsp:cNvSpPr/>
      </dsp:nvSpPr>
      <dsp:spPr>
        <a:xfrm>
          <a:off x="3011699" y="1834977"/>
          <a:ext cx="91440" cy="380403"/>
        </a:xfrm>
        <a:custGeom>
          <a:avLst/>
          <a:gdLst/>
          <a:ahLst/>
          <a:cxnLst/>
          <a:rect l="0" t="0" r="0" b="0"/>
          <a:pathLst>
            <a:path>
              <a:moveTo>
                <a:pt x="45720" y="0"/>
              </a:moveTo>
              <a:lnTo>
                <a:pt x="45720" y="269615"/>
              </a:lnTo>
              <a:lnTo>
                <a:pt x="56590" y="269615"/>
              </a:lnTo>
              <a:lnTo>
                <a:pt x="56590" y="38040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1812CF-0F83-407E-98AC-2AC11A2BB2F8}">
      <dsp:nvSpPr>
        <dsp:cNvPr id="0" name=""/>
        <dsp:cNvSpPr/>
      </dsp:nvSpPr>
      <dsp:spPr>
        <a:xfrm>
          <a:off x="3057419" y="760359"/>
          <a:ext cx="741703" cy="315216"/>
        </a:xfrm>
        <a:custGeom>
          <a:avLst/>
          <a:gdLst/>
          <a:ahLst/>
          <a:cxnLst/>
          <a:rect l="0" t="0" r="0" b="0"/>
          <a:pathLst>
            <a:path>
              <a:moveTo>
                <a:pt x="741703" y="0"/>
              </a:moveTo>
              <a:lnTo>
                <a:pt x="741703" y="204428"/>
              </a:lnTo>
              <a:lnTo>
                <a:pt x="0" y="204428"/>
              </a:lnTo>
              <a:lnTo>
                <a:pt x="0" y="31521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EA7A52-ADF2-4F3C-9E21-7050F023B2E6}">
      <dsp:nvSpPr>
        <dsp:cNvPr id="0" name=""/>
        <dsp:cNvSpPr/>
      </dsp:nvSpPr>
      <dsp:spPr>
        <a:xfrm>
          <a:off x="1560904" y="1867571"/>
          <a:ext cx="91440" cy="347810"/>
        </a:xfrm>
        <a:custGeom>
          <a:avLst/>
          <a:gdLst/>
          <a:ahLst/>
          <a:cxnLst/>
          <a:rect l="0" t="0" r="0" b="0"/>
          <a:pathLst>
            <a:path>
              <a:moveTo>
                <a:pt x="45720" y="0"/>
              </a:moveTo>
              <a:lnTo>
                <a:pt x="45720" y="34781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696DF6-2D32-4AD6-9D55-BCEE5B68BF4C}">
      <dsp:nvSpPr>
        <dsp:cNvPr id="0" name=""/>
        <dsp:cNvSpPr/>
      </dsp:nvSpPr>
      <dsp:spPr>
        <a:xfrm>
          <a:off x="1606624" y="760359"/>
          <a:ext cx="2192498" cy="347810"/>
        </a:xfrm>
        <a:custGeom>
          <a:avLst/>
          <a:gdLst/>
          <a:ahLst/>
          <a:cxnLst/>
          <a:rect l="0" t="0" r="0" b="0"/>
          <a:pathLst>
            <a:path>
              <a:moveTo>
                <a:pt x="2192498" y="0"/>
              </a:moveTo>
              <a:lnTo>
                <a:pt x="2192498" y="237022"/>
              </a:lnTo>
              <a:lnTo>
                <a:pt x="0" y="237022"/>
              </a:lnTo>
              <a:lnTo>
                <a:pt x="0" y="34781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5401BA-CB56-4168-BA07-62F4E88C6A3A}">
      <dsp:nvSpPr>
        <dsp:cNvPr id="0" name=""/>
        <dsp:cNvSpPr/>
      </dsp:nvSpPr>
      <dsp:spPr>
        <a:xfrm>
          <a:off x="3201168" y="957"/>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09781A-CB2D-4B71-A6EA-926CEAEB43E6}">
      <dsp:nvSpPr>
        <dsp:cNvPr id="0" name=""/>
        <dsp:cNvSpPr/>
      </dsp:nvSpPr>
      <dsp:spPr>
        <a:xfrm>
          <a:off x="3334047" y="127192"/>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Nodal officer</a:t>
          </a:r>
        </a:p>
      </dsp:txBody>
      <dsp:txXfrm>
        <a:off x="3356289" y="149434"/>
        <a:ext cx="1151424" cy="714917"/>
      </dsp:txXfrm>
    </dsp:sp>
    <dsp:sp modelId="{C6B201EC-5FD6-43A7-89C4-6C023B0A9852}">
      <dsp:nvSpPr>
        <dsp:cNvPr id="0" name=""/>
        <dsp:cNvSpPr/>
      </dsp:nvSpPr>
      <dsp:spPr>
        <a:xfrm>
          <a:off x="1008670" y="1108169"/>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F36BA4-58EE-4EB5-8487-7062CE3A4BF9}">
      <dsp:nvSpPr>
        <dsp:cNvPr id="0" name=""/>
        <dsp:cNvSpPr/>
      </dsp:nvSpPr>
      <dsp:spPr>
        <a:xfrm>
          <a:off x="1141548" y="1234403"/>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E.E MIS-1</a:t>
          </a:r>
        </a:p>
      </dsp:txBody>
      <dsp:txXfrm>
        <a:off x="1163790" y="1256645"/>
        <a:ext cx="1151424" cy="714917"/>
      </dsp:txXfrm>
    </dsp:sp>
    <dsp:sp modelId="{E729594B-71AC-4D18-83C1-18B72F14F2E2}">
      <dsp:nvSpPr>
        <dsp:cNvPr id="0" name=""/>
        <dsp:cNvSpPr/>
      </dsp:nvSpPr>
      <dsp:spPr>
        <a:xfrm>
          <a:off x="1008670" y="2215381"/>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F4D4A3-96D6-47E6-B807-9CCE1A56459B}">
      <dsp:nvSpPr>
        <dsp:cNvPr id="0" name=""/>
        <dsp:cNvSpPr/>
      </dsp:nvSpPr>
      <dsp:spPr>
        <a:xfrm>
          <a:off x="1141548" y="2341615"/>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 2-Aen</a:t>
          </a:r>
        </a:p>
      </dsp:txBody>
      <dsp:txXfrm>
        <a:off x="1163790" y="2363857"/>
        <a:ext cx="1151424" cy="714917"/>
      </dsp:txXfrm>
    </dsp:sp>
    <dsp:sp modelId="{3B2D069A-A959-4234-88A4-62D0E29101E8}">
      <dsp:nvSpPr>
        <dsp:cNvPr id="0" name=""/>
        <dsp:cNvSpPr/>
      </dsp:nvSpPr>
      <dsp:spPr>
        <a:xfrm>
          <a:off x="2459465" y="1075575"/>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2066F-3C27-43D9-8AEA-0159A26633E7}">
      <dsp:nvSpPr>
        <dsp:cNvPr id="0" name=""/>
        <dsp:cNvSpPr/>
      </dsp:nvSpPr>
      <dsp:spPr>
        <a:xfrm>
          <a:off x="2592343" y="1201810"/>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E.E-Data Centre</a:t>
          </a:r>
        </a:p>
      </dsp:txBody>
      <dsp:txXfrm>
        <a:off x="2614585" y="1224052"/>
        <a:ext cx="1151424" cy="714917"/>
      </dsp:txXfrm>
    </dsp:sp>
    <dsp:sp modelId="{35AD9313-B096-44B9-87A9-62FB18AA02B2}">
      <dsp:nvSpPr>
        <dsp:cNvPr id="0" name=""/>
        <dsp:cNvSpPr/>
      </dsp:nvSpPr>
      <dsp:spPr>
        <a:xfrm>
          <a:off x="2470336" y="2215381"/>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F9E462-5AF9-4895-B2B9-ABEC23EA3B82}">
      <dsp:nvSpPr>
        <dsp:cNvPr id="0" name=""/>
        <dsp:cNvSpPr/>
      </dsp:nvSpPr>
      <dsp:spPr>
        <a:xfrm>
          <a:off x="2603214" y="2341615"/>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2-Aen</a:t>
          </a:r>
        </a:p>
      </dsp:txBody>
      <dsp:txXfrm>
        <a:off x="2625456" y="2363857"/>
        <a:ext cx="1151424" cy="714917"/>
      </dsp:txXfrm>
    </dsp:sp>
    <dsp:sp modelId="{EE994D68-DC01-45CB-8D9C-87E1533019C2}">
      <dsp:nvSpPr>
        <dsp:cNvPr id="0" name=""/>
        <dsp:cNvSpPr/>
      </dsp:nvSpPr>
      <dsp:spPr>
        <a:xfrm>
          <a:off x="3932001" y="1108169"/>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377892-8BEA-4788-8A45-E318312AB800}">
      <dsp:nvSpPr>
        <dsp:cNvPr id="0" name=""/>
        <dsp:cNvSpPr/>
      </dsp:nvSpPr>
      <dsp:spPr>
        <a:xfrm>
          <a:off x="4064880" y="1234403"/>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E.E water Management</a:t>
          </a:r>
        </a:p>
      </dsp:txBody>
      <dsp:txXfrm>
        <a:off x="4087122" y="1256645"/>
        <a:ext cx="1151424" cy="714917"/>
      </dsp:txXfrm>
    </dsp:sp>
    <dsp:sp modelId="{2468E31D-F81A-4C6C-8634-0912271252E8}">
      <dsp:nvSpPr>
        <dsp:cNvPr id="0" name=""/>
        <dsp:cNvSpPr/>
      </dsp:nvSpPr>
      <dsp:spPr>
        <a:xfrm>
          <a:off x="3932001" y="2215381"/>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EC1A42-A072-457B-810B-96F2123F89C8}">
      <dsp:nvSpPr>
        <dsp:cNvPr id="0" name=""/>
        <dsp:cNvSpPr/>
      </dsp:nvSpPr>
      <dsp:spPr>
        <a:xfrm>
          <a:off x="4064880" y="2341615"/>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2-Aen</a:t>
          </a:r>
        </a:p>
      </dsp:txBody>
      <dsp:txXfrm>
        <a:off x="4087122" y="2363857"/>
        <a:ext cx="1151424" cy="714917"/>
      </dsp:txXfrm>
    </dsp:sp>
    <dsp:sp modelId="{56661799-19B8-4811-AC76-DF52C37A6789}">
      <dsp:nvSpPr>
        <dsp:cNvPr id="0" name=""/>
        <dsp:cNvSpPr/>
      </dsp:nvSpPr>
      <dsp:spPr>
        <a:xfrm>
          <a:off x="5393667" y="1108169"/>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360D1C-D064-472F-A964-5123C6BA9DE8}">
      <dsp:nvSpPr>
        <dsp:cNvPr id="0" name=""/>
        <dsp:cNvSpPr/>
      </dsp:nvSpPr>
      <dsp:spPr>
        <a:xfrm>
          <a:off x="5526546" y="1234403"/>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Dy.Director</a:t>
          </a:r>
          <a:r>
            <a:rPr lang="en-US" sz="1500" kern="1200" dirty="0"/>
            <a:t> Hydrology</a:t>
          </a:r>
        </a:p>
      </dsp:txBody>
      <dsp:txXfrm>
        <a:off x="5548788" y="1256645"/>
        <a:ext cx="1151424" cy="714917"/>
      </dsp:txXfrm>
    </dsp:sp>
    <dsp:sp modelId="{3B3A4B5D-A2A5-4655-9607-C220FFC90B85}">
      <dsp:nvSpPr>
        <dsp:cNvPr id="0" name=""/>
        <dsp:cNvSpPr/>
      </dsp:nvSpPr>
      <dsp:spPr>
        <a:xfrm>
          <a:off x="5393667" y="2215381"/>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617A8A-0322-42D4-B24F-5A056697792E}">
      <dsp:nvSpPr>
        <dsp:cNvPr id="0" name=""/>
        <dsp:cNvSpPr/>
      </dsp:nvSpPr>
      <dsp:spPr>
        <a:xfrm>
          <a:off x="5526546" y="2341615"/>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3-Aen</a:t>
          </a:r>
        </a:p>
      </dsp:txBody>
      <dsp:txXfrm>
        <a:off x="5548788" y="2363857"/>
        <a:ext cx="1151424" cy="7149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99A765-F986-415C-ADE1-6D4688509F3E}" type="datetimeFigureOut">
              <a:rPr lang="en-IN" smtClean="0"/>
              <a:t>17-08-2017</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6EE1A-A32F-478D-B7B9-789D87E04E0A}" type="slidenum">
              <a:rPr lang="en-IN" smtClean="0"/>
              <a:t>‹#›</a:t>
            </a:fld>
            <a:endParaRPr lang="en-IN"/>
          </a:p>
        </p:txBody>
      </p:sp>
    </p:spTree>
    <p:extLst>
      <p:ext uri="{BB962C8B-B14F-4D97-AF65-F5344CB8AC3E}">
        <p14:creationId xmlns:p14="http://schemas.microsoft.com/office/powerpoint/2010/main" val="214550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116EE1A-A32F-478D-B7B9-789D87E04E0A}" type="slidenum">
              <a:rPr lang="en-IN" smtClean="0"/>
              <a:t>1</a:t>
            </a:fld>
            <a:endParaRPr lang="en-IN"/>
          </a:p>
        </p:txBody>
      </p:sp>
    </p:spTree>
    <p:extLst>
      <p:ext uri="{BB962C8B-B14F-4D97-AF65-F5344CB8AC3E}">
        <p14:creationId xmlns:p14="http://schemas.microsoft.com/office/powerpoint/2010/main" val="37827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Format Series for Hydrological daily not available.</a:t>
            </a:r>
          </a:p>
          <a:p>
            <a:r>
              <a:rPr lang="en-IN" dirty="0"/>
              <a:t>Capacity series ( confusion between RCC and RCH)</a:t>
            </a:r>
          </a:p>
        </p:txBody>
      </p:sp>
      <p:sp>
        <p:nvSpPr>
          <p:cNvPr id="4" name="Slide Number Placeholder 3"/>
          <p:cNvSpPr>
            <a:spLocks noGrp="1"/>
          </p:cNvSpPr>
          <p:nvPr>
            <p:ph type="sldNum" sz="quarter" idx="10"/>
          </p:nvPr>
        </p:nvSpPr>
        <p:spPr/>
        <p:txBody>
          <a:bodyPr/>
          <a:lstStyle/>
          <a:p>
            <a:fld id="{C116EE1A-A32F-478D-B7B9-789D87E04E0A}" type="slidenum">
              <a:rPr lang="en-IN" smtClean="0"/>
              <a:t>11</a:t>
            </a:fld>
            <a:endParaRPr lang="en-IN"/>
          </a:p>
        </p:txBody>
      </p:sp>
    </p:spTree>
    <p:extLst>
      <p:ext uri="{BB962C8B-B14F-4D97-AF65-F5344CB8AC3E}">
        <p14:creationId xmlns:p14="http://schemas.microsoft.com/office/powerpoint/2010/main" val="590068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IN" dirty="0"/>
              <a:t>Improved</a:t>
            </a:r>
            <a:r>
              <a:rPr lang="en-IN" baseline="0" dirty="0"/>
              <a:t> rainfall measurement system, flow measurement on river and canal &amp; storage measurement of surface and ground water. Not only it is measured but tracking of movement of water. Thus to know the water budgeting at each basin level. quality</a:t>
            </a:r>
          </a:p>
          <a:p>
            <a:pPr marL="228600" indent="-228600">
              <a:buAutoNum type="arabicPeriod"/>
            </a:pPr>
            <a:r>
              <a:rPr lang="en-IN" baseline="0" dirty="0"/>
              <a:t>Vital information related to water must be shared through the internet as well as on mobiles to farmers, researchers, and stakeholders so that they can plan their resources efficiently.</a:t>
            </a:r>
          </a:p>
          <a:p>
            <a:pPr marL="228600" indent="-228600">
              <a:buAutoNum type="arabicPeriod"/>
            </a:pPr>
            <a:r>
              <a:rPr lang="en-IN" baseline="0" dirty="0"/>
              <a:t>Automation of dams and canal operations is a very important aspect. This is necessary as during disasters, we must be able to operate dams and canals in real time so that severity of the disaster can be mitigated. Apart from this, there are also various advantages such as safe and quick operation, effective surveillance and better water diversion. </a:t>
            </a:r>
          </a:p>
          <a:p>
            <a:pPr marL="228600" indent="-228600">
              <a:buFont typeface="+mj-lt"/>
              <a:buAutoNum type="arabicPeriod"/>
            </a:pPr>
            <a:r>
              <a:rPr lang="en-IN" dirty="0"/>
              <a:t>This is a need of hour that we must have real time decision support system</a:t>
            </a:r>
            <a:r>
              <a:rPr lang="en-IN" baseline="0" dirty="0"/>
              <a:t> to face flood disasters and drought conditions. RTDSS will be helpful in alerting people before floods occur so that evacuation can take place before matters become worse. Similarly, in drought conditions, we can plan our resources for optimum utilisation. </a:t>
            </a:r>
          </a:p>
          <a:p>
            <a:endParaRPr lang="en-IN" dirty="0"/>
          </a:p>
        </p:txBody>
      </p:sp>
      <p:sp>
        <p:nvSpPr>
          <p:cNvPr id="4" name="Slide Number Placeholder 3"/>
          <p:cNvSpPr>
            <a:spLocks noGrp="1"/>
          </p:cNvSpPr>
          <p:nvPr>
            <p:ph type="sldNum" sz="quarter" idx="10"/>
          </p:nvPr>
        </p:nvSpPr>
        <p:spPr/>
        <p:txBody>
          <a:bodyPr/>
          <a:lstStyle/>
          <a:p>
            <a:fld id="{C116EE1A-A32F-478D-B7B9-789D87E04E0A}" type="slidenum">
              <a:rPr lang="en-IN" smtClean="0"/>
              <a:t>16</a:t>
            </a:fld>
            <a:endParaRPr lang="en-IN"/>
          </a:p>
        </p:txBody>
      </p:sp>
    </p:spTree>
    <p:extLst>
      <p:ext uri="{BB962C8B-B14F-4D97-AF65-F5344CB8AC3E}">
        <p14:creationId xmlns:p14="http://schemas.microsoft.com/office/powerpoint/2010/main" val="302353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2843C0A-2EF5-4FBD-AD9C-9A97AB4F3E59}" type="datetimeFigureOut">
              <a:rPr lang="en-IN" smtClean="0"/>
              <a:t>17-08-2017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3654027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843C0A-2EF5-4FBD-AD9C-9A97AB4F3E59}" type="datetimeFigureOut">
              <a:rPr lang="en-IN" smtClean="0"/>
              <a:t>17-08-2017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45639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843C0A-2EF5-4FBD-AD9C-9A97AB4F3E59}" type="datetimeFigureOut">
              <a:rPr lang="en-IN" smtClean="0"/>
              <a:t>17-08-2017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219791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843C0A-2EF5-4FBD-AD9C-9A97AB4F3E59}" type="datetimeFigureOut">
              <a:rPr lang="en-IN" smtClean="0"/>
              <a:t>17-08-2017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115285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82843C0A-2EF5-4FBD-AD9C-9A97AB4F3E59}" type="datetimeFigureOut">
              <a:rPr lang="en-IN" smtClean="0"/>
              <a:t>17-08-2017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26804462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2843C0A-2EF5-4FBD-AD9C-9A97AB4F3E59}" type="datetimeFigureOut">
              <a:rPr lang="en-IN" smtClean="0"/>
              <a:t>17-08-2017</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652574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82843C0A-2EF5-4FBD-AD9C-9A97AB4F3E59}" type="datetimeFigureOut">
              <a:rPr lang="en-IN" smtClean="0"/>
              <a:t>17-08-2017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CB7BA1-D45D-40C1-B88E-3262F1F82388}"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54434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843C0A-2EF5-4FBD-AD9C-9A97AB4F3E59}" type="datetimeFigureOut">
              <a:rPr lang="en-IN" smtClean="0"/>
              <a:t>17-08-2017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217379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43C0A-2EF5-4FBD-AD9C-9A97AB4F3E59}" type="datetimeFigureOut">
              <a:rPr lang="en-IN" smtClean="0"/>
              <a:t>17-08-2017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363791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82843C0A-2EF5-4FBD-AD9C-9A97AB4F3E59}" type="datetimeFigureOut">
              <a:rPr lang="en-IN" smtClean="0"/>
              <a:t>17-08-2017</a:t>
            </a:fld>
            <a:endParaRPr lang="en-IN"/>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1" name="Slide Number Placeholder 10"/>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82212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2843C0A-2EF5-4FBD-AD9C-9A97AB4F3E59}" type="datetimeFigureOut">
              <a:rPr lang="en-IN" smtClean="0"/>
              <a:t>17-08-2017</a:t>
            </a:fld>
            <a:endParaRPr lang="en-IN"/>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0" name="Slide Number Placeholder 9"/>
          <p:cNvSpPr>
            <a:spLocks noGrp="1"/>
          </p:cNvSpPr>
          <p:nvPr>
            <p:ph type="sldNum" sz="quarter" idx="12"/>
          </p:nvPr>
        </p:nvSpPr>
        <p:spPr/>
        <p:txBody>
          <a:bodyPr/>
          <a:lstStyle/>
          <a:p>
            <a:fld id="{C6CB7BA1-D45D-40C1-B88E-3262F1F82388}" type="slidenum">
              <a:rPr lang="en-IN" smtClean="0"/>
              <a:t>‹#›</a:t>
            </a:fld>
            <a:endParaRPr lang="en-IN"/>
          </a:p>
        </p:txBody>
      </p:sp>
    </p:spTree>
    <p:extLst>
      <p:ext uri="{BB962C8B-B14F-4D97-AF65-F5344CB8AC3E}">
        <p14:creationId xmlns:p14="http://schemas.microsoft.com/office/powerpoint/2010/main" val="215855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2843C0A-2EF5-4FBD-AD9C-9A97AB4F3E59}" type="datetimeFigureOut">
              <a:rPr lang="en-IN" smtClean="0"/>
              <a:t>17-08-2017</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N"/>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6CB7BA1-D45D-40C1-B88E-3262F1F82388}" type="slidenum">
              <a:rPr lang="en-IN" smtClean="0"/>
              <a:t>‹#›</a:t>
            </a:fld>
            <a:endParaRPr lang="en-IN"/>
          </a:p>
        </p:txBody>
      </p:sp>
    </p:spTree>
    <p:extLst>
      <p:ext uri="{BB962C8B-B14F-4D97-AF65-F5344CB8AC3E}">
        <p14:creationId xmlns:p14="http://schemas.microsoft.com/office/powerpoint/2010/main" val="33499803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1A76-4B4F-4221-876B-C6D74E6DE4F8}"/>
              </a:ext>
            </a:extLst>
          </p:cNvPr>
          <p:cNvSpPr>
            <a:spLocks noGrp="1"/>
          </p:cNvSpPr>
          <p:nvPr>
            <p:ph type="ctrTitle"/>
          </p:nvPr>
        </p:nvSpPr>
        <p:spPr/>
        <p:txBody>
          <a:bodyPr>
            <a:normAutofit/>
          </a:bodyPr>
          <a:lstStyle/>
          <a:p>
            <a:r>
              <a:rPr lang="en-IN" dirty="0"/>
              <a:t>National Hydrology Project</a:t>
            </a:r>
          </a:p>
        </p:txBody>
      </p:sp>
      <p:sp>
        <p:nvSpPr>
          <p:cNvPr id="3" name="Subtitle 2">
            <a:extLst>
              <a:ext uri="{FF2B5EF4-FFF2-40B4-BE49-F238E27FC236}">
                <a16:creationId xmlns:a16="http://schemas.microsoft.com/office/drawing/2014/main" id="{797F8099-ED23-4A9C-99B3-86F014865977}"/>
              </a:ext>
            </a:extLst>
          </p:cNvPr>
          <p:cNvSpPr>
            <a:spLocks noGrp="1"/>
          </p:cNvSpPr>
          <p:nvPr>
            <p:ph type="subTitle" idx="1"/>
          </p:nvPr>
        </p:nvSpPr>
        <p:spPr/>
        <p:txBody>
          <a:bodyPr/>
          <a:lstStyle/>
          <a:p>
            <a:r>
              <a:rPr lang="en-IN" dirty="0"/>
              <a:t>SPMU Rajasthan</a:t>
            </a:r>
          </a:p>
        </p:txBody>
      </p:sp>
    </p:spTree>
    <p:extLst>
      <p:ext uri="{BB962C8B-B14F-4D97-AF65-F5344CB8AC3E}">
        <p14:creationId xmlns:p14="http://schemas.microsoft.com/office/powerpoint/2010/main" val="1531977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0560-317B-4437-BA53-8F5A5F15D394}"/>
              </a:ext>
            </a:extLst>
          </p:cNvPr>
          <p:cNvSpPr>
            <a:spLocks noGrp="1"/>
          </p:cNvSpPr>
          <p:nvPr>
            <p:ph type="title"/>
          </p:nvPr>
        </p:nvSpPr>
        <p:spPr/>
        <p:txBody>
          <a:bodyPr/>
          <a:lstStyle/>
          <a:p>
            <a:r>
              <a:rPr lang="en-IN" dirty="0"/>
              <a:t>Studies/ PDS</a:t>
            </a:r>
          </a:p>
        </p:txBody>
      </p:sp>
      <p:sp>
        <p:nvSpPr>
          <p:cNvPr id="3" name="Content Placeholder 2">
            <a:extLst>
              <a:ext uri="{FF2B5EF4-FFF2-40B4-BE49-F238E27FC236}">
                <a16:creationId xmlns:a16="http://schemas.microsoft.com/office/drawing/2014/main" id="{D0BE162E-9E92-4A19-9486-FDBEE78E6B18}"/>
              </a:ext>
            </a:extLst>
          </p:cNvPr>
          <p:cNvSpPr>
            <a:spLocks noGrp="1"/>
          </p:cNvSpPr>
          <p:nvPr>
            <p:ph idx="1"/>
          </p:nvPr>
        </p:nvSpPr>
        <p:spPr/>
        <p:txBody>
          <a:bodyPr>
            <a:normAutofit/>
          </a:bodyPr>
          <a:lstStyle/>
          <a:p>
            <a:r>
              <a:rPr lang="en-IN" dirty="0"/>
              <a:t>Proposals of nine PDS were prepared and submitted to NIH, Roorkee for review.</a:t>
            </a:r>
          </a:p>
          <a:p>
            <a:r>
              <a:rPr lang="en-IN" dirty="0"/>
              <a:t>Observations from NIH, Roorkee are received for all the PDS and preparation of revised proposals are under progress.</a:t>
            </a:r>
          </a:p>
          <a:p>
            <a:r>
              <a:rPr lang="en-IN" dirty="0"/>
              <a:t>Following three PDS will be taken up during FY 2017-18:</a:t>
            </a:r>
          </a:p>
          <a:p>
            <a:pPr lvl="1"/>
            <a:r>
              <a:rPr lang="en-IN" dirty="0"/>
              <a:t>Rainfall- Runoff modelling</a:t>
            </a:r>
          </a:p>
          <a:p>
            <a:pPr lvl="1"/>
            <a:r>
              <a:rPr lang="en-IN" dirty="0"/>
              <a:t>Demand based irrigation</a:t>
            </a:r>
          </a:p>
          <a:p>
            <a:pPr lvl="1"/>
            <a:r>
              <a:rPr lang="en-IN" dirty="0"/>
              <a:t>Water availability , dynamic LULC pattern and water quality for </a:t>
            </a:r>
            <a:r>
              <a:rPr lang="en-IN" dirty="0" err="1"/>
              <a:t>Bisalpur</a:t>
            </a:r>
            <a:r>
              <a:rPr lang="en-IN" dirty="0"/>
              <a:t> project</a:t>
            </a:r>
          </a:p>
        </p:txBody>
      </p:sp>
    </p:spTree>
    <p:extLst>
      <p:ext uri="{BB962C8B-B14F-4D97-AF65-F5344CB8AC3E}">
        <p14:creationId xmlns:p14="http://schemas.microsoft.com/office/powerpoint/2010/main" val="866312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F7EA2-3880-432F-9E4B-6568E5C74935}"/>
              </a:ext>
            </a:extLst>
          </p:cNvPr>
          <p:cNvSpPr>
            <a:spLocks noGrp="1"/>
          </p:cNvSpPr>
          <p:nvPr>
            <p:ph type="title"/>
          </p:nvPr>
        </p:nvSpPr>
        <p:spPr/>
        <p:txBody>
          <a:bodyPr/>
          <a:lstStyle/>
          <a:p>
            <a:r>
              <a:rPr lang="en-IN" dirty="0"/>
              <a:t>E-SWIS</a:t>
            </a:r>
          </a:p>
        </p:txBody>
      </p:sp>
      <p:sp>
        <p:nvSpPr>
          <p:cNvPr id="3" name="Content Placeholder 2">
            <a:extLst>
              <a:ext uri="{FF2B5EF4-FFF2-40B4-BE49-F238E27FC236}">
                <a16:creationId xmlns:a16="http://schemas.microsoft.com/office/drawing/2014/main" id="{CDE0F6A8-78E7-49A0-B7AC-5B1249506BEA}"/>
              </a:ext>
            </a:extLst>
          </p:cNvPr>
          <p:cNvSpPr>
            <a:spLocks noGrp="1"/>
          </p:cNvSpPr>
          <p:nvPr>
            <p:ph sz="half" idx="1"/>
          </p:nvPr>
        </p:nvSpPr>
        <p:spPr/>
        <p:txBody>
          <a:bodyPr/>
          <a:lstStyle/>
          <a:p>
            <a:r>
              <a:rPr lang="en-IN" u="sng" dirty="0"/>
              <a:t>Rain gauge</a:t>
            </a:r>
          </a:p>
          <a:p>
            <a:pPr>
              <a:buFontTx/>
              <a:buChar char="-"/>
            </a:pPr>
            <a:r>
              <a:rPr lang="en-IN" dirty="0"/>
              <a:t>Stations made for 550 stations</a:t>
            </a:r>
          </a:p>
          <a:p>
            <a:pPr>
              <a:buFontTx/>
              <a:buChar char="-"/>
            </a:pPr>
            <a:r>
              <a:rPr lang="en-IN" dirty="0"/>
              <a:t>Series made for 550 stations</a:t>
            </a:r>
          </a:p>
          <a:p>
            <a:pPr>
              <a:buFontTx/>
              <a:buChar char="-"/>
            </a:pPr>
            <a:r>
              <a:rPr lang="en-IN" dirty="0"/>
              <a:t>Historic data entered for all 550 stations from 1957-2016</a:t>
            </a:r>
          </a:p>
          <a:p>
            <a:pPr>
              <a:buFontTx/>
              <a:buChar char="-"/>
            </a:pPr>
            <a:r>
              <a:rPr lang="en-IN" dirty="0"/>
              <a:t>Data entry done online on a daily basis from this monsoon season</a:t>
            </a:r>
          </a:p>
        </p:txBody>
      </p:sp>
      <p:sp>
        <p:nvSpPr>
          <p:cNvPr id="4" name="Content Placeholder 3">
            <a:extLst>
              <a:ext uri="{FF2B5EF4-FFF2-40B4-BE49-F238E27FC236}">
                <a16:creationId xmlns:a16="http://schemas.microsoft.com/office/drawing/2014/main" id="{A213E2D9-B82D-4EE5-A088-6D5802D84086}"/>
              </a:ext>
            </a:extLst>
          </p:cNvPr>
          <p:cNvSpPr>
            <a:spLocks noGrp="1"/>
          </p:cNvSpPr>
          <p:nvPr>
            <p:ph sz="half" idx="2"/>
          </p:nvPr>
        </p:nvSpPr>
        <p:spPr/>
        <p:txBody>
          <a:bodyPr>
            <a:normAutofit/>
          </a:bodyPr>
          <a:lstStyle/>
          <a:p>
            <a:r>
              <a:rPr lang="en-IN" u="sng" dirty="0"/>
              <a:t>Tank gauge</a:t>
            </a:r>
          </a:p>
          <a:p>
            <a:pPr>
              <a:buFontTx/>
              <a:buChar char="-"/>
            </a:pPr>
            <a:r>
              <a:rPr lang="en-IN" dirty="0"/>
              <a:t>Stations made for 822 stations</a:t>
            </a:r>
          </a:p>
          <a:p>
            <a:pPr>
              <a:buFontTx/>
              <a:buChar char="-"/>
            </a:pPr>
            <a:r>
              <a:rPr lang="en-IN" dirty="0"/>
              <a:t>Series made for 822 stations</a:t>
            </a:r>
          </a:p>
          <a:p>
            <a:pPr>
              <a:buFontTx/>
              <a:buChar char="-"/>
            </a:pPr>
            <a:r>
              <a:rPr lang="en-IN" dirty="0"/>
              <a:t>Data entry done online on a daily basis from this monsoon season</a:t>
            </a:r>
          </a:p>
          <a:p>
            <a:pPr>
              <a:buFontTx/>
              <a:buChar char="-"/>
            </a:pPr>
            <a:r>
              <a:rPr lang="en-IN" dirty="0"/>
              <a:t>Historic data entry for gauge and capacity is not going on because of certain issues with </a:t>
            </a:r>
            <a:r>
              <a:rPr lang="en-IN" dirty="0" err="1"/>
              <a:t>eSWIS</a:t>
            </a:r>
            <a:r>
              <a:rPr lang="en-IN" dirty="0"/>
              <a:t> software.</a:t>
            </a:r>
          </a:p>
        </p:txBody>
      </p:sp>
    </p:spTree>
    <p:extLst>
      <p:ext uri="{BB962C8B-B14F-4D97-AF65-F5344CB8AC3E}">
        <p14:creationId xmlns:p14="http://schemas.microsoft.com/office/powerpoint/2010/main" val="4208400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5956-CA6A-4B72-A3A7-3D514BAC1EFE}"/>
              </a:ext>
            </a:extLst>
          </p:cNvPr>
          <p:cNvSpPr>
            <a:spLocks noGrp="1"/>
          </p:cNvSpPr>
          <p:nvPr>
            <p:ph type="title"/>
          </p:nvPr>
        </p:nvSpPr>
        <p:spPr/>
        <p:txBody>
          <a:bodyPr/>
          <a:lstStyle/>
          <a:p>
            <a:r>
              <a:rPr lang="en-IN" dirty="0"/>
              <a:t>Status of Hydromet stations</a:t>
            </a:r>
          </a:p>
        </p:txBody>
      </p:sp>
      <p:sp>
        <p:nvSpPr>
          <p:cNvPr id="3" name="Content Placeholder 2">
            <a:extLst>
              <a:ext uri="{FF2B5EF4-FFF2-40B4-BE49-F238E27FC236}">
                <a16:creationId xmlns:a16="http://schemas.microsoft.com/office/drawing/2014/main" id="{1846828C-F022-4605-9309-F89E1B4F9500}"/>
              </a:ext>
            </a:extLst>
          </p:cNvPr>
          <p:cNvSpPr>
            <a:spLocks noGrp="1"/>
          </p:cNvSpPr>
          <p:nvPr>
            <p:ph idx="1"/>
          </p:nvPr>
        </p:nvSpPr>
        <p:spPr/>
        <p:txBody>
          <a:bodyPr>
            <a:normAutofit lnSpcReduction="10000"/>
          </a:bodyPr>
          <a:lstStyle/>
          <a:p>
            <a:r>
              <a:rPr lang="en-IN" dirty="0"/>
              <a:t>Following number of stations are finalised by SPMU, Rajasthan after meetings with CWC and regional offices of CWC and IMD. However, revised instrument’s location need to be finalised by CWC, New Delhi.</a:t>
            </a:r>
          </a:p>
          <a:p>
            <a:r>
              <a:rPr lang="en-IN" dirty="0"/>
              <a:t>Following instruments are taken up for Phase I </a:t>
            </a:r>
          </a:p>
          <a:p>
            <a:pPr lvl="1"/>
            <a:r>
              <a:rPr lang="en-IN" dirty="0"/>
              <a:t>ARG- 147</a:t>
            </a:r>
          </a:p>
          <a:p>
            <a:pPr lvl="1"/>
            <a:r>
              <a:rPr lang="en-IN" dirty="0"/>
              <a:t>AWLR( G&amp;D site)- 30</a:t>
            </a:r>
          </a:p>
          <a:p>
            <a:pPr lvl="1"/>
            <a:r>
              <a:rPr lang="en-IN" dirty="0"/>
              <a:t>AWLR (Dam)- 86</a:t>
            </a:r>
          </a:p>
          <a:p>
            <a:pPr lvl="1"/>
            <a:r>
              <a:rPr lang="en-IN" dirty="0"/>
              <a:t>DWLR( GW)- 150 </a:t>
            </a:r>
          </a:p>
          <a:p>
            <a:pPr lvl="1"/>
            <a:r>
              <a:rPr lang="en-IN" dirty="0"/>
              <a:t>AWS- 5</a:t>
            </a:r>
          </a:p>
        </p:txBody>
      </p:sp>
    </p:spTree>
    <p:extLst>
      <p:ext uri="{BB962C8B-B14F-4D97-AF65-F5344CB8AC3E}">
        <p14:creationId xmlns:p14="http://schemas.microsoft.com/office/powerpoint/2010/main" val="101550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7EE0-309C-4A2C-8DE0-786F2E02F5C9}"/>
              </a:ext>
            </a:extLst>
          </p:cNvPr>
          <p:cNvSpPr>
            <a:spLocks noGrp="1"/>
          </p:cNvSpPr>
          <p:nvPr>
            <p:ph type="title"/>
          </p:nvPr>
        </p:nvSpPr>
        <p:spPr/>
        <p:txBody>
          <a:bodyPr/>
          <a:lstStyle/>
          <a:p>
            <a:r>
              <a:rPr lang="en-IN" dirty="0"/>
              <a:t>Status of state WRIS</a:t>
            </a:r>
          </a:p>
        </p:txBody>
      </p:sp>
      <p:sp>
        <p:nvSpPr>
          <p:cNvPr id="3" name="Content Placeholder 2">
            <a:extLst>
              <a:ext uri="{FF2B5EF4-FFF2-40B4-BE49-F238E27FC236}">
                <a16:creationId xmlns:a16="http://schemas.microsoft.com/office/drawing/2014/main" id="{7CB3EB7F-8CEF-4304-9484-452AF590605E}"/>
              </a:ext>
            </a:extLst>
          </p:cNvPr>
          <p:cNvSpPr>
            <a:spLocks noGrp="1"/>
          </p:cNvSpPr>
          <p:nvPr>
            <p:ph idx="1"/>
          </p:nvPr>
        </p:nvSpPr>
        <p:spPr/>
        <p:txBody>
          <a:bodyPr/>
          <a:lstStyle/>
          <a:p>
            <a:r>
              <a:rPr lang="en-IN" dirty="0"/>
              <a:t>To develop state WRIS, SPMU Rajasthan has started collecting historical data .</a:t>
            </a:r>
          </a:p>
          <a:p>
            <a:r>
              <a:rPr lang="en-IN" dirty="0"/>
              <a:t>Preparation of bid of data digitization is under process.</a:t>
            </a:r>
          </a:p>
          <a:p>
            <a:r>
              <a:rPr lang="en-IN" dirty="0"/>
              <a:t>Preparation of different formats are under process for data analysis, report generation etc.</a:t>
            </a:r>
          </a:p>
          <a:p>
            <a:r>
              <a:rPr lang="en-IN" dirty="0"/>
              <a:t>Preparation of TOR of state WRIS is under progress.</a:t>
            </a:r>
          </a:p>
          <a:p>
            <a:endParaRPr lang="en-IN" dirty="0"/>
          </a:p>
        </p:txBody>
      </p:sp>
    </p:spTree>
    <p:extLst>
      <p:ext uri="{BB962C8B-B14F-4D97-AF65-F5344CB8AC3E}">
        <p14:creationId xmlns:p14="http://schemas.microsoft.com/office/powerpoint/2010/main" val="2051672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E3CB-B42E-495B-9334-2FFFD40C3987}"/>
              </a:ext>
            </a:extLst>
          </p:cNvPr>
          <p:cNvSpPr>
            <a:spLocks noGrp="1"/>
          </p:cNvSpPr>
          <p:nvPr>
            <p:ph type="title"/>
          </p:nvPr>
        </p:nvSpPr>
        <p:spPr/>
        <p:txBody>
          <a:bodyPr/>
          <a:lstStyle/>
          <a:p>
            <a:r>
              <a:rPr lang="en-IN" dirty="0"/>
              <a:t>Status of PFMS, STEP,GEM</a:t>
            </a:r>
          </a:p>
        </p:txBody>
      </p:sp>
      <p:sp>
        <p:nvSpPr>
          <p:cNvPr id="3" name="Content Placeholder 2">
            <a:extLst>
              <a:ext uri="{FF2B5EF4-FFF2-40B4-BE49-F238E27FC236}">
                <a16:creationId xmlns:a16="http://schemas.microsoft.com/office/drawing/2014/main" id="{DA547752-5EC6-4DE7-ABDC-269136A301A2}"/>
              </a:ext>
            </a:extLst>
          </p:cNvPr>
          <p:cNvSpPr>
            <a:spLocks noGrp="1"/>
          </p:cNvSpPr>
          <p:nvPr>
            <p:ph idx="1"/>
          </p:nvPr>
        </p:nvSpPr>
        <p:spPr/>
        <p:txBody>
          <a:bodyPr/>
          <a:lstStyle/>
          <a:p>
            <a:r>
              <a:rPr lang="en-IN" dirty="0"/>
              <a:t>SPMU, Rajasthan has already registered under PFMS. </a:t>
            </a:r>
          </a:p>
          <a:p>
            <a:r>
              <a:rPr lang="en-IN" dirty="0"/>
              <a:t>Due to certain issues, still we are unable to use this PFMS system for which assistance from NPMU is required.</a:t>
            </a:r>
          </a:p>
          <a:p>
            <a:pPr marL="0" indent="0">
              <a:buNone/>
            </a:pPr>
            <a:r>
              <a:rPr lang="en-IN" dirty="0"/>
              <a:t>Registration for STEP has been done &amp; one bid has been entered .</a:t>
            </a:r>
          </a:p>
          <a:p>
            <a:pPr marL="0" indent="0">
              <a:buNone/>
            </a:pPr>
            <a:r>
              <a:rPr lang="en-IN" dirty="0"/>
              <a:t>Primary &amp; secondary id’s for GEM has been created &amp; process of procurement through GEM will be done accordingly.</a:t>
            </a:r>
          </a:p>
          <a:p>
            <a:pPr marL="0" indent="0">
              <a:buNone/>
            </a:pPr>
            <a:endParaRPr lang="en-IN" dirty="0"/>
          </a:p>
        </p:txBody>
      </p:sp>
    </p:spTree>
    <p:extLst>
      <p:ext uri="{BB962C8B-B14F-4D97-AF65-F5344CB8AC3E}">
        <p14:creationId xmlns:p14="http://schemas.microsoft.com/office/powerpoint/2010/main" val="43917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18B6-2562-49B5-9877-7F0F72623E01}"/>
              </a:ext>
            </a:extLst>
          </p:cNvPr>
          <p:cNvSpPr>
            <a:spLocks noGrp="1"/>
          </p:cNvSpPr>
          <p:nvPr>
            <p:ph type="title"/>
          </p:nvPr>
        </p:nvSpPr>
        <p:spPr/>
        <p:txBody>
          <a:bodyPr/>
          <a:lstStyle/>
          <a:p>
            <a:r>
              <a:rPr lang="en-IN" dirty="0"/>
              <a:t>Other issues</a:t>
            </a:r>
          </a:p>
        </p:txBody>
      </p:sp>
      <p:sp>
        <p:nvSpPr>
          <p:cNvPr id="3" name="Content Placeholder 2">
            <a:extLst>
              <a:ext uri="{FF2B5EF4-FFF2-40B4-BE49-F238E27FC236}">
                <a16:creationId xmlns:a16="http://schemas.microsoft.com/office/drawing/2014/main" id="{8C11B0E8-66FA-4AF2-9A69-24C5DB11C528}"/>
              </a:ext>
            </a:extLst>
          </p:cNvPr>
          <p:cNvSpPr>
            <a:spLocks noGrp="1"/>
          </p:cNvSpPr>
          <p:nvPr>
            <p:ph idx="1"/>
          </p:nvPr>
        </p:nvSpPr>
        <p:spPr/>
        <p:txBody>
          <a:bodyPr>
            <a:normAutofit/>
          </a:bodyPr>
          <a:lstStyle/>
          <a:p>
            <a:r>
              <a:rPr lang="en-IN" dirty="0"/>
              <a:t>E-SWIS</a:t>
            </a:r>
          </a:p>
          <a:p>
            <a:pPr lvl="1"/>
            <a:r>
              <a:rPr lang="en-IN" dirty="0"/>
              <a:t>Format for uploading of data for tank gauge ( Hydrological daily) isn’t available on the software. </a:t>
            </a:r>
          </a:p>
          <a:p>
            <a:pPr lvl="1"/>
            <a:r>
              <a:rPr lang="en-IN" dirty="0"/>
              <a:t>Option for bulk uploading of data in excel format is unavailable.</a:t>
            </a:r>
          </a:p>
          <a:p>
            <a:r>
              <a:rPr lang="en-IN" dirty="0"/>
              <a:t>International study tours should be allowed under PDS so that concerned person with the study may get exposure to the bigger picture of the subject.</a:t>
            </a:r>
          </a:p>
          <a:p>
            <a:r>
              <a:rPr lang="en-IN" dirty="0"/>
              <a:t>All the tours made by SPMU staff under NHP shall be allowed to travel by air regardless of their eligibility criteria of state.</a:t>
            </a:r>
          </a:p>
          <a:p>
            <a:endParaRPr lang="en-IN" dirty="0"/>
          </a:p>
        </p:txBody>
      </p:sp>
    </p:spTree>
    <p:extLst>
      <p:ext uri="{BB962C8B-B14F-4D97-AF65-F5344CB8AC3E}">
        <p14:creationId xmlns:p14="http://schemas.microsoft.com/office/powerpoint/2010/main" val="385013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240F-C024-427F-ACB4-6DF66C2A50E2}"/>
              </a:ext>
            </a:extLst>
          </p:cNvPr>
          <p:cNvSpPr>
            <a:spLocks noGrp="1"/>
          </p:cNvSpPr>
          <p:nvPr>
            <p:ph type="title"/>
          </p:nvPr>
        </p:nvSpPr>
        <p:spPr/>
        <p:txBody>
          <a:bodyPr/>
          <a:lstStyle/>
          <a:p>
            <a:r>
              <a:rPr lang="en-IN" dirty="0"/>
              <a:t>Way forward</a:t>
            </a:r>
          </a:p>
        </p:txBody>
      </p:sp>
      <p:sp>
        <p:nvSpPr>
          <p:cNvPr id="3" name="Content Placeholder 2">
            <a:extLst>
              <a:ext uri="{FF2B5EF4-FFF2-40B4-BE49-F238E27FC236}">
                <a16:creationId xmlns:a16="http://schemas.microsoft.com/office/drawing/2014/main" id="{20DA1E60-1342-450A-B751-E7E0B051FB2F}"/>
              </a:ext>
            </a:extLst>
          </p:cNvPr>
          <p:cNvSpPr>
            <a:spLocks noGrp="1"/>
          </p:cNvSpPr>
          <p:nvPr>
            <p:ph idx="1"/>
          </p:nvPr>
        </p:nvSpPr>
        <p:spPr/>
        <p:txBody>
          <a:bodyPr/>
          <a:lstStyle/>
          <a:p>
            <a:r>
              <a:rPr lang="en-IN" dirty="0"/>
              <a:t>Every drop of water should be measured and tracked.</a:t>
            </a:r>
          </a:p>
          <a:p>
            <a:r>
              <a:rPr lang="en-IN" dirty="0"/>
              <a:t>Dissemination of all hydro-meteorological data to public and stakeholders. </a:t>
            </a:r>
          </a:p>
          <a:p>
            <a:r>
              <a:rPr lang="en-IN" dirty="0"/>
              <a:t>Automation of dams and canal system </a:t>
            </a:r>
          </a:p>
          <a:p>
            <a:r>
              <a:rPr lang="en-IN" dirty="0"/>
              <a:t>Real time decision support system for all basins.</a:t>
            </a:r>
          </a:p>
          <a:p>
            <a:r>
              <a:rPr lang="en-IN" dirty="0"/>
              <a:t>Development of GIS interface for all type of data.</a:t>
            </a:r>
          </a:p>
          <a:p>
            <a:r>
              <a:rPr lang="en-IN" dirty="0"/>
              <a:t>E library for data, studies, reports</a:t>
            </a:r>
          </a:p>
          <a:p>
            <a:endParaRPr lang="en-IN" dirty="0"/>
          </a:p>
        </p:txBody>
      </p:sp>
    </p:spTree>
    <p:extLst>
      <p:ext uri="{BB962C8B-B14F-4D97-AF65-F5344CB8AC3E}">
        <p14:creationId xmlns:p14="http://schemas.microsoft.com/office/powerpoint/2010/main" val="3650682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Rectangle 215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useBgFill="1">
        <p:nvSpPr>
          <p:cNvPr id="74" name="Rectangle 7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12192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507" name="Picture 2">
            <a:extLst>
              <a:ext uri="{FF2B5EF4-FFF2-40B4-BE49-F238E27FC236}">
                <a16:creationId xmlns:a16="http://schemas.microsoft.com/office/drawing/2014/main" id="{222CB4BF-9067-4EA5-AEE9-1A9E277433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3555" y="640079"/>
            <a:ext cx="2584890" cy="24563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itle 1">
            <a:extLst>
              <a:ext uri="{FF2B5EF4-FFF2-40B4-BE49-F238E27FC236}">
                <a16:creationId xmlns:a16="http://schemas.microsoft.com/office/drawing/2014/main" id="{FBBE4A49-1110-4564-A536-D56A84C4C9D8}"/>
              </a:ext>
            </a:extLst>
          </p:cNvPr>
          <p:cNvSpPr>
            <a:spLocks noGrp="1"/>
          </p:cNvSpPr>
          <p:nvPr>
            <p:ph type="title"/>
          </p:nvPr>
        </p:nvSpPr>
        <p:spPr>
          <a:xfrm>
            <a:off x="1600200" y="3418891"/>
            <a:ext cx="8991600" cy="1645920"/>
          </a:xfrm>
        </p:spPr>
        <p:txBody>
          <a:bodyPr vert="horz" lIns="274320" tIns="182880" rIns="274320" bIns="182880" rtlCol="0" anchor="ctr" anchorCtr="1">
            <a:normAutofit/>
          </a:bodyPr>
          <a:lstStyle/>
          <a:p>
            <a:r>
              <a:rPr lang="en-US" altLang="en-US" sz="2900"/>
              <a:t>   </a:t>
            </a:r>
            <a:br>
              <a:rPr lang="en-US" altLang="en-US" sz="2900"/>
            </a:br>
            <a:r>
              <a:rPr lang="en-US" altLang="en-US" sz="2900"/>
              <a:t>     </a:t>
            </a:r>
            <a:br>
              <a:rPr lang="en-US" altLang="en-US" sz="2900"/>
            </a:br>
            <a:r>
              <a:rPr lang="en-US" altLang="en-US" sz="2900"/>
              <a:t> Thanks</a:t>
            </a:r>
          </a:p>
        </p:txBody>
      </p:sp>
    </p:spTree>
    <p:extLst>
      <p:ext uri="{BB962C8B-B14F-4D97-AF65-F5344CB8AC3E}">
        <p14:creationId xmlns:p14="http://schemas.microsoft.com/office/powerpoint/2010/main" val="9015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C0487-C541-4C75-9997-D6C46ED3043F}"/>
              </a:ext>
            </a:extLst>
          </p:cNvPr>
          <p:cNvSpPr>
            <a:spLocks noGrp="1"/>
          </p:cNvSpPr>
          <p:nvPr>
            <p:ph type="title"/>
          </p:nvPr>
        </p:nvSpPr>
        <p:spPr/>
        <p:txBody>
          <a:bodyPr/>
          <a:lstStyle/>
          <a:p>
            <a:r>
              <a:rPr lang="en-IN" dirty="0"/>
              <a:t>SPMU staff</a:t>
            </a:r>
          </a:p>
        </p:txBody>
      </p:sp>
      <p:graphicFrame>
        <p:nvGraphicFramePr>
          <p:cNvPr id="4" name="Content Placeholder 3">
            <a:extLst>
              <a:ext uri="{FF2B5EF4-FFF2-40B4-BE49-F238E27FC236}">
                <a16:creationId xmlns:a16="http://schemas.microsoft.com/office/drawing/2014/main" id="{786A665E-5DAA-48FE-B7B0-E00FBF83F4DA}"/>
              </a:ext>
            </a:extLst>
          </p:cNvPr>
          <p:cNvGraphicFramePr>
            <a:graphicFrameLocks noGrp="1"/>
          </p:cNvGraphicFramePr>
          <p:nvPr>
            <p:ph idx="1"/>
            <p:extLst>
              <p:ext uri="{D42A27DB-BD31-4B8C-83A1-F6EECF244321}">
                <p14:modId xmlns:p14="http://schemas.microsoft.com/office/powerpoint/2010/main" val="1273674867"/>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9055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19144B9-A8E2-4AF8-A577-8E5A75F8A142}"/>
              </a:ext>
            </a:extLst>
          </p:cNvPr>
          <p:cNvSpPr>
            <a:spLocks noGrp="1"/>
          </p:cNvSpPr>
          <p:nvPr>
            <p:ph type="body" idx="1"/>
          </p:nvPr>
        </p:nvSpPr>
        <p:spPr/>
        <p:txBody>
          <a:bodyPr/>
          <a:lstStyle/>
          <a:p>
            <a:r>
              <a:rPr lang="en-IN" dirty="0"/>
              <a:t>Funds received</a:t>
            </a:r>
          </a:p>
        </p:txBody>
      </p:sp>
      <p:sp>
        <p:nvSpPr>
          <p:cNvPr id="4" name="Content Placeholder 3">
            <a:extLst>
              <a:ext uri="{FF2B5EF4-FFF2-40B4-BE49-F238E27FC236}">
                <a16:creationId xmlns:a16="http://schemas.microsoft.com/office/drawing/2014/main" id="{085B987E-011B-45AB-8F94-9A08B98F9CEE}"/>
              </a:ext>
            </a:extLst>
          </p:cNvPr>
          <p:cNvSpPr>
            <a:spLocks noGrp="1"/>
          </p:cNvSpPr>
          <p:nvPr>
            <p:ph sz="half" idx="2"/>
          </p:nvPr>
        </p:nvSpPr>
        <p:spPr/>
        <p:txBody>
          <a:bodyPr/>
          <a:lstStyle/>
          <a:p>
            <a:r>
              <a:rPr lang="en-IN" dirty="0"/>
              <a:t>2016-17 </a:t>
            </a:r>
            <a:br>
              <a:rPr lang="en-IN" dirty="0"/>
            </a:br>
            <a:r>
              <a:rPr lang="en-IN" dirty="0"/>
              <a:t>-95.75 Lakhs </a:t>
            </a:r>
          </a:p>
          <a:p>
            <a:r>
              <a:rPr lang="en-IN" dirty="0"/>
              <a:t>2017-18</a:t>
            </a:r>
            <a:br>
              <a:rPr lang="en-IN" dirty="0"/>
            </a:br>
            <a:r>
              <a:rPr lang="en-IN" dirty="0"/>
              <a:t>- 631 Lakhs </a:t>
            </a:r>
          </a:p>
          <a:p>
            <a:r>
              <a:rPr lang="en-IN" dirty="0"/>
              <a:t>Total</a:t>
            </a:r>
          </a:p>
          <a:p>
            <a:r>
              <a:rPr lang="en-IN" dirty="0"/>
              <a:t>726.75 Lakhs</a:t>
            </a:r>
          </a:p>
        </p:txBody>
      </p:sp>
      <p:sp>
        <p:nvSpPr>
          <p:cNvPr id="6" name="Content Placeholder 5">
            <a:extLst>
              <a:ext uri="{FF2B5EF4-FFF2-40B4-BE49-F238E27FC236}">
                <a16:creationId xmlns:a16="http://schemas.microsoft.com/office/drawing/2014/main" id="{88FBF627-9289-44E4-B265-A8E0C93E2E09}"/>
              </a:ext>
            </a:extLst>
          </p:cNvPr>
          <p:cNvSpPr>
            <a:spLocks noGrp="1"/>
          </p:cNvSpPr>
          <p:nvPr>
            <p:ph sz="quarter" idx="4"/>
          </p:nvPr>
        </p:nvSpPr>
        <p:spPr/>
        <p:txBody>
          <a:bodyPr/>
          <a:lstStyle/>
          <a:p>
            <a:r>
              <a:rPr lang="en-IN" dirty="0"/>
              <a:t>2016-17</a:t>
            </a:r>
            <a:br>
              <a:rPr lang="en-IN" dirty="0"/>
            </a:br>
            <a:r>
              <a:rPr lang="en-IN" dirty="0"/>
              <a:t>- Nil</a:t>
            </a:r>
          </a:p>
          <a:p>
            <a:r>
              <a:rPr lang="en-IN" dirty="0"/>
              <a:t>2017-18</a:t>
            </a:r>
            <a:br>
              <a:rPr lang="en-IN" dirty="0"/>
            </a:br>
            <a:r>
              <a:rPr lang="en-IN" dirty="0"/>
              <a:t>- 10.4 Lakhs till date</a:t>
            </a:r>
          </a:p>
        </p:txBody>
      </p:sp>
      <p:sp>
        <p:nvSpPr>
          <p:cNvPr id="5" name="Text Placeholder 4">
            <a:extLst>
              <a:ext uri="{FF2B5EF4-FFF2-40B4-BE49-F238E27FC236}">
                <a16:creationId xmlns:a16="http://schemas.microsoft.com/office/drawing/2014/main" id="{AEFB33D2-A9F0-4ADF-B0AE-A664F18B2020}"/>
              </a:ext>
            </a:extLst>
          </p:cNvPr>
          <p:cNvSpPr>
            <a:spLocks noGrp="1"/>
          </p:cNvSpPr>
          <p:nvPr>
            <p:ph type="body" sz="quarter" idx="13"/>
          </p:nvPr>
        </p:nvSpPr>
        <p:spPr/>
        <p:txBody>
          <a:bodyPr/>
          <a:lstStyle/>
          <a:p>
            <a:r>
              <a:rPr lang="en-IN" dirty="0"/>
              <a:t>Expenditure made</a:t>
            </a:r>
          </a:p>
        </p:txBody>
      </p:sp>
      <p:sp>
        <p:nvSpPr>
          <p:cNvPr id="2" name="Title 1">
            <a:extLst>
              <a:ext uri="{FF2B5EF4-FFF2-40B4-BE49-F238E27FC236}">
                <a16:creationId xmlns:a16="http://schemas.microsoft.com/office/drawing/2014/main" id="{B3F88BF4-0F22-43CF-A254-5A8DE9ADBB99}"/>
              </a:ext>
            </a:extLst>
          </p:cNvPr>
          <p:cNvSpPr>
            <a:spLocks noGrp="1"/>
          </p:cNvSpPr>
          <p:nvPr>
            <p:ph type="title"/>
          </p:nvPr>
        </p:nvSpPr>
        <p:spPr/>
        <p:txBody>
          <a:bodyPr/>
          <a:lstStyle/>
          <a:p>
            <a:r>
              <a:rPr lang="en-IN" dirty="0"/>
              <a:t>Funds status</a:t>
            </a:r>
          </a:p>
        </p:txBody>
      </p:sp>
    </p:spTree>
    <p:extLst>
      <p:ext uri="{BB962C8B-B14F-4D97-AF65-F5344CB8AC3E}">
        <p14:creationId xmlns:p14="http://schemas.microsoft.com/office/powerpoint/2010/main" val="335711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a:extLst>
              <a:ext uri="{FF2B5EF4-FFF2-40B4-BE49-F238E27FC236}">
                <a16:creationId xmlns:a16="http://schemas.microsoft.com/office/drawing/2014/main" id="{B4EDEE3F-1E64-4EFF-9F43-A0A386409BA2}"/>
              </a:ext>
            </a:extLst>
          </p:cNvPr>
          <p:cNvSpPr>
            <a:spLocks noGrp="1"/>
          </p:cNvSpPr>
          <p:nvPr>
            <p:ph type="title"/>
          </p:nvPr>
        </p:nvSpPr>
        <p:spPr>
          <a:xfrm>
            <a:off x="2231136" y="964692"/>
            <a:ext cx="7729728" cy="1188720"/>
          </a:xfrm>
        </p:spPr>
        <p:txBody>
          <a:bodyPr/>
          <a:lstStyle/>
          <a:p>
            <a:r>
              <a:rPr lang="en-IN" altLang="en-US" dirty="0"/>
              <a:t>Component-wise Fund Allocation</a:t>
            </a:r>
          </a:p>
        </p:txBody>
      </p:sp>
      <p:graphicFrame>
        <p:nvGraphicFramePr>
          <p:cNvPr id="1026" name="Content Placeholder 3">
            <a:extLst>
              <a:ext uri="{FF2B5EF4-FFF2-40B4-BE49-F238E27FC236}">
                <a16:creationId xmlns:a16="http://schemas.microsoft.com/office/drawing/2014/main" id="{9B352560-2B3E-4DA7-941A-AFF305BEAF8D}"/>
              </a:ext>
            </a:extLst>
          </p:cNvPr>
          <p:cNvGraphicFramePr>
            <a:graphicFrameLocks noGrp="1"/>
          </p:cNvGraphicFramePr>
          <p:nvPr>
            <p:ph idx="1"/>
            <p:extLst>
              <p:ext uri="{D42A27DB-BD31-4B8C-83A1-F6EECF244321}">
                <p14:modId xmlns:p14="http://schemas.microsoft.com/office/powerpoint/2010/main" val="3473672689"/>
              </p:ext>
            </p:extLst>
          </p:nvPr>
        </p:nvGraphicFramePr>
        <p:xfrm>
          <a:off x="2231136" y="2153412"/>
          <a:ext cx="7765352" cy="4187063"/>
        </p:xfrm>
        <a:graphic>
          <a:graphicData uri="http://schemas.openxmlformats.org/presentationml/2006/ole">
            <mc:AlternateContent xmlns:mc="http://schemas.openxmlformats.org/markup-compatibility/2006">
              <mc:Choice xmlns:v="urn:schemas-microsoft-com:vml" Requires="v">
                <p:oleObj spid="_x0000_s3083" name="Chart" r:id="rId3" imgW="8046870" imgH="4442597" progId="Excel.Chart.8">
                  <p:embed/>
                </p:oleObj>
              </mc:Choice>
              <mc:Fallback>
                <p:oleObj name="Chart" r:id="rId3" imgW="8046870" imgH="4442597" progId="Excel.Chart.8">
                  <p:embed/>
                  <p:pic>
                    <p:nvPicPr>
                      <p:cNvPr id="1026" name="Content Placeholder 3">
                        <a:extLst>
                          <a:ext uri="{FF2B5EF4-FFF2-40B4-BE49-F238E27FC236}">
                            <a16:creationId xmlns:a16="http://schemas.microsoft.com/office/drawing/2014/main" id="{9B352560-2B3E-4DA7-941A-AFF305BEAF8D}"/>
                          </a:ext>
                        </a:extLst>
                      </p:cNvPr>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1136" y="2153412"/>
                        <a:ext cx="7765352" cy="4187063"/>
                      </a:xfrm>
                      <a:prstGeom prst="rect">
                        <a:avLst/>
                      </a:prstGeom>
                    </p:spPr>
                  </p:pic>
                </p:oleObj>
              </mc:Fallback>
            </mc:AlternateContent>
          </a:graphicData>
        </a:graphic>
      </p:graphicFrame>
    </p:spTree>
    <p:extLst>
      <p:ext uri="{BB962C8B-B14F-4D97-AF65-F5344CB8AC3E}">
        <p14:creationId xmlns:p14="http://schemas.microsoft.com/office/powerpoint/2010/main" val="319329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8C4A-12C4-4894-AB2D-40648C18986A}"/>
              </a:ext>
            </a:extLst>
          </p:cNvPr>
          <p:cNvSpPr>
            <a:spLocks noGrp="1"/>
          </p:cNvSpPr>
          <p:nvPr>
            <p:ph type="title"/>
          </p:nvPr>
        </p:nvSpPr>
        <p:spPr>
          <a:xfrm>
            <a:off x="2231136" y="213360"/>
            <a:ext cx="7729728" cy="1234440"/>
          </a:xfrm>
        </p:spPr>
        <p:txBody>
          <a:bodyPr/>
          <a:lstStyle/>
          <a:p>
            <a:r>
              <a:rPr lang="en-IN" dirty="0"/>
              <a:t>MAJOR Procurement Item</a:t>
            </a:r>
          </a:p>
        </p:txBody>
      </p:sp>
      <p:graphicFrame>
        <p:nvGraphicFramePr>
          <p:cNvPr id="4" name="Content Placeholder 3">
            <a:extLst>
              <a:ext uri="{FF2B5EF4-FFF2-40B4-BE49-F238E27FC236}">
                <a16:creationId xmlns:a16="http://schemas.microsoft.com/office/drawing/2014/main" id="{7125A6D8-7AF8-42E9-8320-675B2911EBC7}"/>
              </a:ext>
            </a:extLst>
          </p:cNvPr>
          <p:cNvGraphicFramePr>
            <a:graphicFrameLocks noGrp="1"/>
          </p:cNvGraphicFramePr>
          <p:nvPr>
            <p:ph idx="1"/>
            <p:extLst>
              <p:ext uri="{D42A27DB-BD31-4B8C-83A1-F6EECF244321}">
                <p14:modId xmlns:p14="http://schemas.microsoft.com/office/powerpoint/2010/main" val="4039603118"/>
              </p:ext>
            </p:extLst>
          </p:nvPr>
        </p:nvGraphicFramePr>
        <p:xfrm>
          <a:off x="2231136" y="1645920"/>
          <a:ext cx="7730430" cy="4891127"/>
        </p:xfrm>
        <a:graphic>
          <a:graphicData uri="http://schemas.openxmlformats.org/drawingml/2006/table">
            <a:tbl>
              <a:tblPr firstRow="1" bandRow="1">
                <a:tableStyleId>{5C22544A-7EE6-4342-B048-85BDC9FD1C3A}</a:tableStyleId>
              </a:tblPr>
              <a:tblGrid>
                <a:gridCol w="1546086">
                  <a:extLst>
                    <a:ext uri="{9D8B030D-6E8A-4147-A177-3AD203B41FA5}">
                      <a16:colId xmlns:a16="http://schemas.microsoft.com/office/drawing/2014/main" val="1473122023"/>
                    </a:ext>
                  </a:extLst>
                </a:gridCol>
                <a:gridCol w="1546086">
                  <a:extLst>
                    <a:ext uri="{9D8B030D-6E8A-4147-A177-3AD203B41FA5}">
                      <a16:colId xmlns:a16="http://schemas.microsoft.com/office/drawing/2014/main" val="3672876624"/>
                    </a:ext>
                  </a:extLst>
                </a:gridCol>
                <a:gridCol w="1546086">
                  <a:extLst>
                    <a:ext uri="{9D8B030D-6E8A-4147-A177-3AD203B41FA5}">
                      <a16:colId xmlns:a16="http://schemas.microsoft.com/office/drawing/2014/main" val="1113334335"/>
                    </a:ext>
                  </a:extLst>
                </a:gridCol>
                <a:gridCol w="1546086">
                  <a:extLst>
                    <a:ext uri="{9D8B030D-6E8A-4147-A177-3AD203B41FA5}">
                      <a16:colId xmlns:a16="http://schemas.microsoft.com/office/drawing/2014/main" val="84805837"/>
                    </a:ext>
                  </a:extLst>
                </a:gridCol>
                <a:gridCol w="1546086">
                  <a:extLst>
                    <a:ext uri="{9D8B030D-6E8A-4147-A177-3AD203B41FA5}">
                      <a16:colId xmlns:a16="http://schemas.microsoft.com/office/drawing/2014/main" val="3848982503"/>
                    </a:ext>
                  </a:extLst>
                </a:gridCol>
              </a:tblGrid>
              <a:tr h="669275">
                <a:tc>
                  <a:txBody>
                    <a:bodyPr/>
                    <a:lstStyle/>
                    <a:p>
                      <a:r>
                        <a:rPr lang="en-IN" dirty="0"/>
                        <a:t>Component</a:t>
                      </a:r>
                    </a:p>
                  </a:txBody>
                  <a:tcPr marL="67227" marR="67227"/>
                </a:tc>
                <a:tc>
                  <a:txBody>
                    <a:bodyPr/>
                    <a:lstStyle/>
                    <a:p>
                      <a:r>
                        <a:rPr lang="en-IN" dirty="0"/>
                        <a:t>Item</a:t>
                      </a:r>
                    </a:p>
                  </a:txBody>
                  <a:tcPr marL="67227" marR="67227"/>
                </a:tc>
                <a:tc>
                  <a:txBody>
                    <a:bodyPr/>
                    <a:lstStyle/>
                    <a:p>
                      <a:r>
                        <a:rPr lang="en-IN" dirty="0"/>
                        <a:t>Item code</a:t>
                      </a:r>
                    </a:p>
                  </a:txBody>
                  <a:tcPr marL="67227" marR="67227"/>
                </a:tc>
                <a:tc>
                  <a:txBody>
                    <a:bodyPr/>
                    <a:lstStyle/>
                    <a:p>
                      <a:r>
                        <a:rPr lang="en-IN" dirty="0"/>
                        <a:t>Amount (in Lakhs)</a:t>
                      </a:r>
                    </a:p>
                  </a:txBody>
                  <a:tcPr marL="67227" marR="67227"/>
                </a:tc>
                <a:tc>
                  <a:txBody>
                    <a:bodyPr/>
                    <a:lstStyle/>
                    <a:p>
                      <a:r>
                        <a:rPr lang="en-IN" dirty="0"/>
                        <a:t>Remarks</a:t>
                      </a:r>
                    </a:p>
                  </a:txBody>
                  <a:tcPr marL="67227" marR="67227"/>
                </a:tc>
                <a:extLst>
                  <a:ext uri="{0D108BD9-81ED-4DB2-BD59-A6C34878D82A}">
                    <a16:rowId xmlns:a16="http://schemas.microsoft.com/office/drawing/2014/main" val="1368078636"/>
                  </a:ext>
                </a:extLst>
              </a:tr>
              <a:tr h="420321">
                <a:tc>
                  <a:txBody>
                    <a:bodyPr/>
                    <a:lstStyle/>
                    <a:p>
                      <a:r>
                        <a:rPr lang="en-IN" dirty="0"/>
                        <a:t>A</a:t>
                      </a:r>
                    </a:p>
                  </a:txBody>
                  <a:tcPr marL="67227" marR="67227"/>
                </a:tc>
                <a:tc>
                  <a:txBody>
                    <a:bodyPr/>
                    <a:lstStyle/>
                    <a:p>
                      <a:r>
                        <a:rPr lang="en-IN" dirty="0"/>
                        <a:t>RTDAS</a:t>
                      </a:r>
                    </a:p>
                  </a:txBody>
                  <a:tcPr marL="67227" marR="67227"/>
                </a:tc>
                <a:tc>
                  <a:txBody>
                    <a:bodyPr/>
                    <a:lstStyle/>
                    <a:p>
                      <a:r>
                        <a:rPr lang="en-IN" dirty="0"/>
                        <a:t>A1.1</a:t>
                      </a:r>
                    </a:p>
                  </a:txBody>
                  <a:tcPr marL="67227" marR="67227"/>
                </a:tc>
                <a:tc>
                  <a:txBody>
                    <a:bodyPr/>
                    <a:lstStyle/>
                    <a:p>
                      <a:r>
                        <a:rPr lang="en-IN" dirty="0"/>
                        <a:t>2555</a:t>
                      </a:r>
                    </a:p>
                  </a:txBody>
                  <a:tcPr marL="67227" marR="67227"/>
                </a:tc>
                <a:tc>
                  <a:txBody>
                    <a:bodyPr/>
                    <a:lstStyle/>
                    <a:p>
                      <a:endParaRPr lang="en-IN" dirty="0"/>
                    </a:p>
                  </a:txBody>
                  <a:tcPr marL="67227" marR="67227"/>
                </a:tc>
                <a:extLst>
                  <a:ext uri="{0D108BD9-81ED-4DB2-BD59-A6C34878D82A}">
                    <a16:rowId xmlns:a16="http://schemas.microsoft.com/office/drawing/2014/main" val="2656828127"/>
                  </a:ext>
                </a:extLst>
              </a:tr>
              <a:tr h="420321">
                <a:tc>
                  <a:txBody>
                    <a:bodyPr/>
                    <a:lstStyle/>
                    <a:p>
                      <a:endParaRPr lang="en-IN" dirty="0"/>
                    </a:p>
                  </a:txBody>
                  <a:tcPr marL="67227" marR="67227"/>
                </a:tc>
                <a:tc>
                  <a:txBody>
                    <a:bodyPr/>
                    <a:lstStyle/>
                    <a:p>
                      <a:r>
                        <a:rPr lang="en-IN" dirty="0"/>
                        <a:t>Data centre</a:t>
                      </a:r>
                    </a:p>
                  </a:txBody>
                  <a:tcPr marL="67227" marR="67227"/>
                </a:tc>
                <a:tc>
                  <a:txBody>
                    <a:bodyPr/>
                    <a:lstStyle/>
                    <a:p>
                      <a:r>
                        <a:rPr lang="en-IN" dirty="0"/>
                        <a:t>A3.1</a:t>
                      </a:r>
                    </a:p>
                  </a:txBody>
                  <a:tcPr marL="67227" marR="67227"/>
                </a:tc>
                <a:tc>
                  <a:txBody>
                    <a:bodyPr/>
                    <a:lstStyle/>
                    <a:p>
                      <a:r>
                        <a:rPr lang="en-IN" dirty="0"/>
                        <a:t>1630</a:t>
                      </a:r>
                    </a:p>
                  </a:txBody>
                  <a:tcPr marL="67227" marR="67227"/>
                </a:tc>
                <a:tc>
                  <a:txBody>
                    <a:bodyPr/>
                    <a:lstStyle/>
                    <a:p>
                      <a:endParaRPr lang="en-IN"/>
                    </a:p>
                  </a:txBody>
                  <a:tcPr marL="67227" marR="67227"/>
                </a:tc>
                <a:extLst>
                  <a:ext uri="{0D108BD9-81ED-4DB2-BD59-A6C34878D82A}">
                    <a16:rowId xmlns:a16="http://schemas.microsoft.com/office/drawing/2014/main" val="514897754"/>
                  </a:ext>
                </a:extLst>
              </a:tr>
              <a:tr h="420321">
                <a:tc>
                  <a:txBody>
                    <a:bodyPr/>
                    <a:lstStyle/>
                    <a:p>
                      <a:r>
                        <a:rPr lang="en-IN" dirty="0"/>
                        <a:t>B</a:t>
                      </a:r>
                    </a:p>
                  </a:txBody>
                  <a:tcPr marL="67227" marR="67227"/>
                </a:tc>
                <a:tc>
                  <a:txBody>
                    <a:bodyPr/>
                    <a:lstStyle/>
                    <a:p>
                      <a:r>
                        <a:rPr lang="en-IN" dirty="0"/>
                        <a:t>State WRIS</a:t>
                      </a:r>
                    </a:p>
                  </a:txBody>
                  <a:tcPr marL="67227" marR="67227"/>
                </a:tc>
                <a:tc>
                  <a:txBody>
                    <a:bodyPr/>
                    <a:lstStyle/>
                    <a:p>
                      <a:r>
                        <a:rPr lang="en-IN" dirty="0"/>
                        <a:t>B2.1</a:t>
                      </a:r>
                    </a:p>
                  </a:txBody>
                  <a:tcPr marL="67227" marR="67227"/>
                </a:tc>
                <a:tc>
                  <a:txBody>
                    <a:bodyPr/>
                    <a:lstStyle/>
                    <a:p>
                      <a:r>
                        <a:rPr lang="en-IN" dirty="0"/>
                        <a:t>140</a:t>
                      </a:r>
                    </a:p>
                  </a:txBody>
                  <a:tcPr marL="67227" marR="67227"/>
                </a:tc>
                <a:tc>
                  <a:txBody>
                    <a:bodyPr/>
                    <a:lstStyle/>
                    <a:p>
                      <a:endParaRPr lang="en-IN"/>
                    </a:p>
                  </a:txBody>
                  <a:tcPr marL="67227" marR="67227"/>
                </a:tc>
                <a:extLst>
                  <a:ext uri="{0D108BD9-81ED-4DB2-BD59-A6C34878D82A}">
                    <a16:rowId xmlns:a16="http://schemas.microsoft.com/office/drawing/2014/main" val="4059548251"/>
                  </a:ext>
                </a:extLst>
              </a:tr>
              <a:tr h="669275">
                <a:tc>
                  <a:txBody>
                    <a:bodyPr/>
                    <a:lstStyle/>
                    <a:p>
                      <a:endParaRPr lang="en-IN" dirty="0"/>
                    </a:p>
                  </a:txBody>
                  <a:tcPr marL="67227" marR="67227"/>
                </a:tc>
                <a:tc>
                  <a:txBody>
                    <a:bodyPr/>
                    <a:lstStyle/>
                    <a:p>
                      <a:r>
                        <a:rPr lang="en-IN" dirty="0"/>
                        <a:t>Data digitization</a:t>
                      </a:r>
                    </a:p>
                  </a:txBody>
                  <a:tcPr marL="67227" marR="67227"/>
                </a:tc>
                <a:tc>
                  <a:txBody>
                    <a:bodyPr/>
                    <a:lstStyle/>
                    <a:p>
                      <a:r>
                        <a:rPr lang="en-IN" dirty="0"/>
                        <a:t>B2.3</a:t>
                      </a:r>
                    </a:p>
                  </a:txBody>
                  <a:tcPr marL="67227" marR="67227"/>
                </a:tc>
                <a:tc>
                  <a:txBody>
                    <a:bodyPr/>
                    <a:lstStyle/>
                    <a:p>
                      <a:r>
                        <a:rPr lang="en-IN" dirty="0"/>
                        <a:t>145</a:t>
                      </a:r>
                    </a:p>
                  </a:txBody>
                  <a:tcPr marL="67227" marR="67227"/>
                </a:tc>
                <a:tc>
                  <a:txBody>
                    <a:bodyPr/>
                    <a:lstStyle/>
                    <a:p>
                      <a:endParaRPr lang="en-IN"/>
                    </a:p>
                  </a:txBody>
                  <a:tcPr marL="67227" marR="67227"/>
                </a:tc>
                <a:extLst>
                  <a:ext uri="{0D108BD9-81ED-4DB2-BD59-A6C34878D82A}">
                    <a16:rowId xmlns:a16="http://schemas.microsoft.com/office/drawing/2014/main" val="501839165"/>
                  </a:ext>
                </a:extLst>
              </a:tr>
              <a:tr h="420321">
                <a:tc>
                  <a:txBody>
                    <a:bodyPr/>
                    <a:lstStyle/>
                    <a:p>
                      <a:r>
                        <a:rPr lang="en-IN" dirty="0"/>
                        <a:t>C</a:t>
                      </a:r>
                    </a:p>
                  </a:txBody>
                  <a:tcPr marL="67227" marR="67227"/>
                </a:tc>
                <a:tc>
                  <a:txBody>
                    <a:bodyPr/>
                    <a:lstStyle/>
                    <a:p>
                      <a:r>
                        <a:rPr lang="en-IN" dirty="0"/>
                        <a:t>PDS/ studies </a:t>
                      </a:r>
                    </a:p>
                  </a:txBody>
                  <a:tcPr marL="67227" marR="67227"/>
                </a:tc>
                <a:tc>
                  <a:txBody>
                    <a:bodyPr/>
                    <a:lstStyle/>
                    <a:p>
                      <a:r>
                        <a:rPr lang="en-IN" dirty="0"/>
                        <a:t>C2.1</a:t>
                      </a:r>
                    </a:p>
                  </a:txBody>
                  <a:tcPr marL="67227" marR="67227"/>
                </a:tc>
                <a:tc>
                  <a:txBody>
                    <a:bodyPr/>
                    <a:lstStyle/>
                    <a:p>
                      <a:r>
                        <a:rPr lang="en-IN" dirty="0"/>
                        <a:t>1120</a:t>
                      </a:r>
                    </a:p>
                  </a:txBody>
                  <a:tcPr marL="67227" marR="67227"/>
                </a:tc>
                <a:tc>
                  <a:txBody>
                    <a:bodyPr/>
                    <a:lstStyle/>
                    <a:p>
                      <a:endParaRPr lang="en-IN"/>
                    </a:p>
                  </a:txBody>
                  <a:tcPr marL="67227" marR="67227"/>
                </a:tc>
                <a:extLst>
                  <a:ext uri="{0D108BD9-81ED-4DB2-BD59-A6C34878D82A}">
                    <a16:rowId xmlns:a16="http://schemas.microsoft.com/office/drawing/2014/main" val="4239517672"/>
                  </a:ext>
                </a:extLst>
              </a:tr>
              <a:tr h="725486">
                <a:tc>
                  <a:txBody>
                    <a:bodyPr/>
                    <a:lstStyle/>
                    <a:p>
                      <a:endParaRPr lang="en-IN" dirty="0"/>
                    </a:p>
                  </a:txBody>
                  <a:tcPr marL="67227" marR="67227"/>
                </a:tc>
                <a:tc>
                  <a:txBody>
                    <a:bodyPr/>
                    <a:lstStyle/>
                    <a:p>
                      <a:r>
                        <a:rPr lang="en-IN" dirty="0"/>
                        <a:t>DSS for river basin planning</a:t>
                      </a:r>
                    </a:p>
                  </a:txBody>
                  <a:tcPr marL="67227" marR="67227"/>
                </a:tc>
                <a:tc>
                  <a:txBody>
                    <a:bodyPr/>
                    <a:lstStyle/>
                    <a:p>
                      <a:r>
                        <a:rPr lang="en-IN" dirty="0"/>
                        <a:t>C1.1</a:t>
                      </a:r>
                    </a:p>
                  </a:txBody>
                  <a:tcPr marL="67227" marR="67227"/>
                </a:tc>
                <a:tc>
                  <a:txBody>
                    <a:bodyPr/>
                    <a:lstStyle/>
                    <a:p>
                      <a:r>
                        <a:rPr lang="en-IN" dirty="0"/>
                        <a:t>700</a:t>
                      </a:r>
                    </a:p>
                  </a:txBody>
                  <a:tcPr marL="67227" marR="67227"/>
                </a:tc>
                <a:tc>
                  <a:txBody>
                    <a:bodyPr/>
                    <a:lstStyle/>
                    <a:p>
                      <a:endParaRPr lang="en-IN"/>
                    </a:p>
                  </a:txBody>
                  <a:tcPr marL="67227" marR="67227"/>
                </a:tc>
                <a:extLst>
                  <a:ext uri="{0D108BD9-81ED-4DB2-BD59-A6C34878D82A}">
                    <a16:rowId xmlns:a16="http://schemas.microsoft.com/office/drawing/2014/main" val="3729981726"/>
                  </a:ext>
                </a:extLst>
              </a:tr>
              <a:tr h="420321">
                <a:tc>
                  <a:txBody>
                    <a:bodyPr/>
                    <a:lstStyle/>
                    <a:p>
                      <a:r>
                        <a:rPr lang="en-IN" dirty="0"/>
                        <a:t>D</a:t>
                      </a:r>
                    </a:p>
                  </a:txBody>
                  <a:tcPr marL="67227" marR="67227"/>
                </a:tc>
                <a:tc>
                  <a:txBody>
                    <a:bodyPr/>
                    <a:lstStyle/>
                    <a:p>
                      <a:r>
                        <a:rPr lang="en-IN" dirty="0"/>
                        <a:t>Expert hiring</a:t>
                      </a:r>
                    </a:p>
                  </a:txBody>
                  <a:tcPr marL="67227" marR="67227"/>
                </a:tc>
                <a:tc>
                  <a:txBody>
                    <a:bodyPr/>
                    <a:lstStyle/>
                    <a:p>
                      <a:r>
                        <a:rPr lang="en-IN" dirty="0"/>
                        <a:t>D4.1</a:t>
                      </a:r>
                    </a:p>
                  </a:txBody>
                  <a:tcPr marL="67227" marR="67227"/>
                </a:tc>
                <a:tc>
                  <a:txBody>
                    <a:bodyPr/>
                    <a:lstStyle/>
                    <a:p>
                      <a:r>
                        <a:rPr lang="en-IN" dirty="0"/>
                        <a:t>675</a:t>
                      </a:r>
                    </a:p>
                  </a:txBody>
                  <a:tcPr marL="67227" marR="67227"/>
                </a:tc>
                <a:tc>
                  <a:txBody>
                    <a:bodyPr/>
                    <a:lstStyle/>
                    <a:p>
                      <a:endParaRPr lang="en-IN"/>
                    </a:p>
                  </a:txBody>
                  <a:tcPr marL="67227" marR="67227"/>
                </a:tc>
                <a:extLst>
                  <a:ext uri="{0D108BD9-81ED-4DB2-BD59-A6C34878D82A}">
                    <a16:rowId xmlns:a16="http://schemas.microsoft.com/office/drawing/2014/main" val="2838004275"/>
                  </a:ext>
                </a:extLst>
              </a:tr>
              <a:tr h="725486">
                <a:tc>
                  <a:txBody>
                    <a:bodyPr/>
                    <a:lstStyle/>
                    <a:p>
                      <a:endParaRPr lang="en-IN" dirty="0"/>
                    </a:p>
                  </a:txBody>
                  <a:tcPr marL="67227" marR="67227"/>
                </a:tc>
                <a:tc>
                  <a:txBody>
                    <a:bodyPr/>
                    <a:lstStyle/>
                    <a:p>
                      <a:r>
                        <a:rPr lang="en-IN" dirty="0"/>
                        <a:t>Training and workshops</a:t>
                      </a:r>
                    </a:p>
                  </a:txBody>
                  <a:tcPr marL="67227" marR="67227"/>
                </a:tc>
                <a:tc>
                  <a:txBody>
                    <a:bodyPr/>
                    <a:lstStyle/>
                    <a:p>
                      <a:r>
                        <a:rPr lang="en-IN" dirty="0"/>
                        <a:t>D2.1, D2.2</a:t>
                      </a:r>
                    </a:p>
                  </a:txBody>
                  <a:tcPr marL="67227" marR="67227"/>
                </a:tc>
                <a:tc>
                  <a:txBody>
                    <a:bodyPr/>
                    <a:lstStyle/>
                    <a:p>
                      <a:r>
                        <a:rPr lang="en-IN" dirty="0"/>
                        <a:t>596.4</a:t>
                      </a:r>
                    </a:p>
                  </a:txBody>
                  <a:tcPr marL="67227" marR="67227"/>
                </a:tc>
                <a:tc>
                  <a:txBody>
                    <a:bodyPr/>
                    <a:lstStyle/>
                    <a:p>
                      <a:endParaRPr lang="en-IN" dirty="0"/>
                    </a:p>
                  </a:txBody>
                  <a:tcPr marL="67227" marR="67227"/>
                </a:tc>
                <a:extLst>
                  <a:ext uri="{0D108BD9-81ED-4DB2-BD59-A6C34878D82A}">
                    <a16:rowId xmlns:a16="http://schemas.microsoft.com/office/drawing/2014/main" val="2863257962"/>
                  </a:ext>
                </a:extLst>
              </a:tr>
            </a:tbl>
          </a:graphicData>
        </a:graphic>
      </p:graphicFrame>
    </p:spTree>
    <p:extLst>
      <p:ext uri="{BB962C8B-B14F-4D97-AF65-F5344CB8AC3E}">
        <p14:creationId xmlns:p14="http://schemas.microsoft.com/office/powerpoint/2010/main" val="399268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AF73-EF79-4281-896D-18B6146F9DBF}"/>
              </a:ext>
            </a:extLst>
          </p:cNvPr>
          <p:cNvSpPr>
            <a:spLocks noGrp="1"/>
          </p:cNvSpPr>
          <p:nvPr>
            <p:ph type="title"/>
          </p:nvPr>
        </p:nvSpPr>
        <p:spPr>
          <a:xfrm>
            <a:off x="2231136" y="609600"/>
            <a:ext cx="7729728" cy="1188720"/>
          </a:xfrm>
        </p:spPr>
        <p:txBody>
          <a:bodyPr/>
          <a:lstStyle/>
          <a:p>
            <a:r>
              <a:rPr lang="en-IN" dirty="0"/>
              <a:t>Procurement in 2016-17</a:t>
            </a:r>
          </a:p>
        </p:txBody>
      </p:sp>
      <p:graphicFrame>
        <p:nvGraphicFramePr>
          <p:cNvPr id="4" name="Content Placeholder 3">
            <a:extLst>
              <a:ext uri="{FF2B5EF4-FFF2-40B4-BE49-F238E27FC236}">
                <a16:creationId xmlns:a16="http://schemas.microsoft.com/office/drawing/2014/main" id="{72A4F9CC-52FB-4D44-85B2-2BDF93417D0A}"/>
              </a:ext>
            </a:extLst>
          </p:cNvPr>
          <p:cNvGraphicFramePr>
            <a:graphicFrameLocks noGrp="1"/>
          </p:cNvGraphicFramePr>
          <p:nvPr>
            <p:ph idx="1"/>
            <p:extLst>
              <p:ext uri="{D42A27DB-BD31-4B8C-83A1-F6EECF244321}">
                <p14:modId xmlns:p14="http://schemas.microsoft.com/office/powerpoint/2010/main" val="1859488048"/>
              </p:ext>
            </p:extLst>
          </p:nvPr>
        </p:nvGraphicFramePr>
        <p:xfrm>
          <a:off x="2230438" y="2148840"/>
          <a:ext cx="7731124" cy="4358640"/>
        </p:xfrm>
        <a:graphic>
          <a:graphicData uri="http://schemas.openxmlformats.org/drawingml/2006/table">
            <a:tbl>
              <a:tblPr firstRow="1" bandRow="1">
                <a:tableStyleId>{5C22544A-7EE6-4342-B048-85BDC9FD1C3A}</a:tableStyleId>
              </a:tblPr>
              <a:tblGrid>
                <a:gridCol w="1932781">
                  <a:extLst>
                    <a:ext uri="{9D8B030D-6E8A-4147-A177-3AD203B41FA5}">
                      <a16:colId xmlns:a16="http://schemas.microsoft.com/office/drawing/2014/main" val="473120499"/>
                    </a:ext>
                  </a:extLst>
                </a:gridCol>
                <a:gridCol w="1932781">
                  <a:extLst>
                    <a:ext uri="{9D8B030D-6E8A-4147-A177-3AD203B41FA5}">
                      <a16:colId xmlns:a16="http://schemas.microsoft.com/office/drawing/2014/main" val="3968785599"/>
                    </a:ext>
                  </a:extLst>
                </a:gridCol>
                <a:gridCol w="1932781">
                  <a:extLst>
                    <a:ext uri="{9D8B030D-6E8A-4147-A177-3AD203B41FA5}">
                      <a16:colId xmlns:a16="http://schemas.microsoft.com/office/drawing/2014/main" val="1667508838"/>
                    </a:ext>
                  </a:extLst>
                </a:gridCol>
                <a:gridCol w="1932781">
                  <a:extLst>
                    <a:ext uri="{9D8B030D-6E8A-4147-A177-3AD203B41FA5}">
                      <a16:colId xmlns:a16="http://schemas.microsoft.com/office/drawing/2014/main" val="1282660036"/>
                    </a:ext>
                  </a:extLst>
                </a:gridCol>
              </a:tblGrid>
              <a:tr h="649159">
                <a:tc>
                  <a:txBody>
                    <a:bodyPr/>
                    <a:lstStyle/>
                    <a:p>
                      <a:r>
                        <a:rPr lang="en-IN" dirty="0"/>
                        <a:t>Activity</a:t>
                      </a:r>
                    </a:p>
                  </a:txBody>
                  <a:tcPr marL="67227" marR="67227"/>
                </a:tc>
                <a:tc>
                  <a:txBody>
                    <a:bodyPr/>
                    <a:lstStyle/>
                    <a:p>
                      <a:r>
                        <a:rPr lang="en-IN" dirty="0"/>
                        <a:t>Item code</a:t>
                      </a:r>
                    </a:p>
                  </a:txBody>
                  <a:tcPr marL="67227" marR="67227"/>
                </a:tc>
                <a:tc>
                  <a:txBody>
                    <a:bodyPr/>
                    <a:lstStyle/>
                    <a:p>
                      <a:r>
                        <a:rPr lang="en-IN" dirty="0"/>
                        <a:t>Expected Exp. During 20160-17</a:t>
                      </a:r>
                    </a:p>
                  </a:txBody>
                  <a:tcPr marL="67227" marR="67227"/>
                </a:tc>
                <a:tc>
                  <a:txBody>
                    <a:bodyPr/>
                    <a:lstStyle/>
                    <a:p>
                      <a:r>
                        <a:rPr lang="en-IN" dirty="0"/>
                        <a:t>Estimated Cost 2016-17</a:t>
                      </a:r>
                    </a:p>
                  </a:txBody>
                  <a:tcPr marL="67227" marR="67227"/>
                </a:tc>
                <a:extLst>
                  <a:ext uri="{0D108BD9-81ED-4DB2-BD59-A6C34878D82A}">
                    <a16:rowId xmlns:a16="http://schemas.microsoft.com/office/drawing/2014/main" val="3075932622"/>
                  </a:ext>
                </a:extLst>
              </a:tr>
              <a:tr h="649159">
                <a:tc>
                  <a:txBody>
                    <a:bodyPr/>
                    <a:lstStyle/>
                    <a:p>
                      <a:r>
                        <a:rPr lang="en-IN" dirty="0"/>
                        <a:t>Construction of State Data Centre</a:t>
                      </a:r>
                    </a:p>
                  </a:txBody>
                  <a:tcPr marL="67227" marR="67227"/>
                </a:tc>
                <a:tc>
                  <a:txBody>
                    <a:bodyPr/>
                    <a:lstStyle/>
                    <a:p>
                      <a:r>
                        <a:rPr lang="en-IN" dirty="0"/>
                        <a:t>A3</a:t>
                      </a:r>
                    </a:p>
                  </a:txBody>
                  <a:tcPr marL="67227" marR="67227"/>
                </a:tc>
                <a:tc>
                  <a:txBody>
                    <a:bodyPr/>
                    <a:lstStyle/>
                    <a:p>
                      <a:r>
                        <a:rPr lang="en-IN" dirty="0"/>
                        <a:t>24</a:t>
                      </a:r>
                    </a:p>
                  </a:txBody>
                  <a:tcPr marL="67227" marR="67227"/>
                </a:tc>
                <a:tc>
                  <a:txBody>
                    <a:bodyPr/>
                    <a:lstStyle/>
                    <a:p>
                      <a:r>
                        <a:rPr lang="en-IN" dirty="0"/>
                        <a:t>1630</a:t>
                      </a:r>
                    </a:p>
                  </a:txBody>
                  <a:tcPr marL="67227" marR="67227"/>
                </a:tc>
                <a:extLst>
                  <a:ext uri="{0D108BD9-81ED-4DB2-BD59-A6C34878D82A}">
                    <a16:rowId xmlns:a16="http://schemas.microsoft.com/office/drawing/2014/main" val="3879174905"/>
                  </a:ext>
                </a:extLst>
              </a:tr>
              <a:tr h="1205582">
                <a:tc>
                  <a:txBody>
                    <a:bodyPr/>
                    <a:lstStyle/>
                    <a:p>
                      <a:r>
                        <a:rPr lang="en-IN" dirty="0"/>
                        <a:t>SPMU, its establishment, operational cost, vehicle</a:t>
                      </a:r>
                    </a:p>
                  </a:txBody>
                  <a:tcPr marL="67227" marR="67227"/>
                </a:tc>
                <a:tc>
                  <a:txBody>
                    <a:bodyPr/>
                    <a:lstStyle/>
                    <a:p>
                      <a:r>
                        <a:rPr lang="en-IN" dirty="0"/>
                        <a:t>D3.1</a:t>
                      </a:r>
                      <a:br>
                        <a:rPr lang="en-IN" dirty="0"/>
                      </a:br>
                      <a:r>
                        <a:rPr lang="en-IN" dirty="0"/>
                        <a:t>D3.2</a:t>
                      </a:r>
                    </a:p>
                  </a:txBody>
                  <a:tcPr marL="67227" marR="67227"/>
                </a:tc>
                <a:tc>
                  <a:txBody>
                    <a:bodyPr/>
                    <a:lstStyle/>
                    <a:p>
                      <a:r>
                        <a:rPr lang="en-IN" dirty="0"/>
                        <a:t>15</a:t>
                      </a:r>
                    </a:p>
                  </a:txBody>
                  <a:tcPr marL="67227" marR="67227"/>
                </a:tc>
                <a:tc>
                  <a:txBody>
                    <a:bodyPr/>
                    <a:lstStyle/>
                    <a:p>
                      <a:r>
                        <a:rPr lang="en-IN" dirty="0"/>
                        <a:t>538</a:t>
                      </a:r>
                    </a:p>
                  </a:txBody>
                  <a:tcPr marL="67227" marR="67227"/>
                </a:tc>
                <a:extLst>
                  <a:ext uri="{0D108BD9-81ED-4DB2-BD59-A6C34878D82A}">
                    <a16:rowId xmlns:a16="http://schemas.microsoft.com/office/drawing/2014/main" val="526477344"/>
                  </a:ext>
                </a:extLst>
              </a:tr>
              <a:tr h="370948">
                <a:tc>
                  <a:txBody>
                    <a:bodyPr/>
                    <a:lstStyle/>
                    <a:p>
                      <a:r>
                        <a:rPr lang="en-IN" dirty="0"/>
                        <a:t>SCADA system</a:t>
                      </a:r>
                    </a:p>
                  </a:txBody>
                  <a:tcPr marL="67227" marR="67227"/>
                </a:tc>
                <a:tc>
                  <a:txBody>
                    <a:bodyPr/>
                    <a:lstStyle/>
                    <a:p>
                      <a:r>
                        <a:rPr lang="en-IN" dirty="0"/>
                        <a:t>A2.1</a:t>
                      </a:r>
                    </a:p>
                  </a:txBody>
                  <a:tcPr marL="67227" marR="67227"/>
                </a:tc>
                <a:tc>
                  <a:txBody>
                    <a:bodyPr/>
                    <a:lstStyle/>
                    <a:p>
                      <a:r>
                        <a:rPr lang="en-IN" dirty="0"/>
                        <a:t>2</a:t>
                      </a:r>
                    </a:p>
                  </a:txBody>
                  <a:tcPr marL="67227" marR="67227"/>
                </a:tc>
                <a:tc>
                  <a:txBody>
                    <a:bodyPr/>
                    <a:lstStyle/>
                    <a:p>
                      <a:r>
                        <a:rPr lang="en-IN" dirty="0"/>
                        <a:t>1855</a:t>
                      </a:r>
                    </a:p>
                  </a:txBody>
                  <a:tcPr marL="67227" marR="67227"/>
                </a:tc>
                <a:extLst>
                  <a:ext uri="{0D108BD9-81ED-4DB2-BD59-A6C34878D82A}">
                    <a16:rowId xmlns:a16="http://schemas.microsoft.com/office/drawing/2014/main" val="2639096974"/>
                  </a:ext>
                </a:extLst>
              </a:tr>
              <a:tr h="370948">
                <a:tc>
                  <a:txBody>
                    <a:bodyPr/>
                    <a:lstStyle/>
                    <a:p>
                      <a:r>
                        <a:rPr lang="en-IN" dirty="0"/>
                        <a:t>Training programs</a:t>
                      </a:r>
                    </a:p>
                  </a:txBody>
                  <a:tcPr marL="67227" marR="67227"/>
                </a:tc>
                <a:tc>
                  <a:txBody>
                    <a:bodyPr/>
                    <a:lstStyle/>
                    <a:p>
                      <a:r>
                        <a:rPr lang="en-IN" dirty="0"/>
                        <a:t>D2.1</a:t>
                      </a:r>
                    </a:p>
                  </a:txBody>
                  <a:tcPr marL="67227" marR="67227"/>
                </a:tc>
                <a:tc>
                  <a:txBody>
                    <a:bodyPr/>
                    <a:lstStyle/>
                    <a:p>
                      <a:r>
                        <a:rPr lang="en-IN" dirty="0"/>
                        <a:t>20</a:t>
                      </a:r>
                    </a:p>
                  </a:txBody>
                  <a:tcPr marL="67227" marR="67227"/>
                </a:tc>
                <a:tc>
                  <a:txBody>
                    <a:bodyPr/>
                    <a:lstStyle/>
                    <a:p>
                      <a:r>
                        <a:rPr lang="en-IN"/>
                        <a:t>839</a:t>
                      </a:r>
                      <a:endParaRPr lang="en-IN" dirty="0"/>
                    </a:p>
                  </a:txBody>
                  <a:tcPr marL="67227" marR="67227"/>
                </a:tc>
                <a:extLst>
                  <a:ext uri="{0D108BD9-81ED-4DB2-BD59-A6C34878D82A}">
                    <a16:rowId xmlns:a16="http://schemas.microsoft.com/office/drawing/2014/main" val="943091332"/>
                  </a:ext>
                </a:extLst>
              </a:tr>
              <a:tr h="370948">
                <a:tc>
                  <a:txBody>
                    <a:bodyPr/>
                    <a:lstStyle/>
                    <a:p>
                      <a:r>
                        <a:rPr lang="en-IN" dirty="0"/>
                        <a:t>Hiring of experts</a:t>
                      </a:r>
                    </a:p>
                  </a:txBody>
                  <a:tcPr marL="67227" marR="67227"/>
                </a:tc>
                <a:tc>
                  <a:txBody>
                    <a:bodyPr/>
                    <a:lstStyle/>
                    <a:p>
                      <a:r>
                        <a:rPr lang="en-IN" dirty="0"/>
                        <a:t>D4.1</a:t>
                      </a:r>
                    </a:p>
                  </a:txBody>
                  <a:tcPr marL="67227" marR="67227"/>
                </a:tc>
                <a:tc>
                  <a:txBody>
                    <a:bodyPr/>
                    <a:lstStyle/>
                    <a:p>
                      <a:r>
                        <a:rPr lang="en-IN" dirty="0"/>
                        <a:t>3</a:t>
                      </a:r>
                    </a:p>
                  </a:txBody>
                  <a:tcPr marL="67227" marR="67227"/>
                </a:tc>
                <a:tc>
                  <a:txBody>
                    <a:bodyPr/>
                    <a:lstStyle/>
                    <a:p>
                      <a:r>
                        <a:rPr lang="en-IN" dirty="0"/>
                        <a:t>675</a:t>
                      </a:r>
                    </a:p>
                  </a:txBody>
                  <a:tcPr marL="67227" marR="67227"/>
                </a:tc>
                <a:extLst>
                  <a:ext uri="{0D108BD9-81ED-4DB2-BD59-A6C34878D82A}">
                    <a16:rowId xmlns:a16="http://schemas.microsoft.com/office/drawing/2014/main" val="121814394"/>
                  </a:ext>
                </a:extLst>
              </a:tr>
              <a:tr h="370948">
                <a:tc>
                  <a:txBody>
                    <a:bodyPr/>
                    <a:lstStyle/>
                    <a:p>
                      <a:r>
                        <a:rPr lang="en-IN" dirty="0"/>
                        <a:t>DAS for Rajasthan</a:t>
                      </a:r>
                    </a:p>
                  </a:txBody>
                  <a:tcPr marL="67227" marR="67227"/>
                </a:tc>
                <a:tc>
                  <a:txBody>
                    <a:bodyPr/>
                    <a:lstStyle/>
                    <a:p>
                      <a:r>
                        <a:rPr lang="en-IN" dirty="0"/>
                        <a:t>A1.1</a:t>
                      </a:r>
                    </a:p>
                  </a:txBody>
                  <a:tcPr marL="67227" marR="67227"/>
                </a:tc>
                <a:tc>
                  <a:txBody>
                    <a:bodyPr/>
                    <a:lstStyle/>
                    <a:p>
                      <a:r>
                        <a:rPr lang="en-IN" dirty="0"/>
                        <a:t>2</a:t>
                      </a:r>
                    </a:p>
                  </a:txBody>
                  <a:tcPr marL="67227" marR="67227"/>
                </a:tc>
                <a:tc>
                  <a:txBody>
                    <a:bodyPr/>
                    <a:lstStyle/>
                    <a:p>
                      <a:r>
                        <a:rPr lang="en-IN" dirty="0"/>
                        <a:t>2555</a:t>
                      </a:r>
                    </a:p>
                  </a:txBody>
                  <a:tcPr marL="67227" marR="67227"/>
                </a:tc>
                <a:extLst>
                  <a:ext uri="{0D108BD9-81ED-4DB2-BD59-A6C34878D82A}">
                    <a16:rowId xmlns:a16="http://schemas.microsoft.com/office/drawing/2014/main" val="3473230364"/>
                  </a:ext>
                </a:extLst>
              </a:tr>
              <a:tr h="370948">
                <a:tc>
                  <a:txBody>
                    <a:bodyPr/>
                    <a:lstStyle/>
                    <a:p>
                      <a:r>
                        <a:rPr lang="en-IN" dirty="0"/>
                        <a:t>Data digitization</a:t>
                      </a:r>
                    </a:p>
                  </a:txBody>
                  <a:tcPr marL="67227" marR="67227"/>
                </a:tc>
                <a:tc>
                  <a:txBody>
                    <a:bodyPr/>
                    <a:lstStyle/>
                    <a:p>
                      <a:r>
                        <a:rPr lang="en-IN" dirty="0"/>
                        <a:t>B2.3</a:t>
                      </a:r>
                    </a:p>
                  </a:txBody>
                  <a:tcPr marL="67227" marR="67227"/>
                </a:tc>
                <a:tc>
                  <a:txBody>
                    <a:bodyPr/>
                    <a:lstStyle/>
                    <a:p>
                      <a:r>
                        <a:rPr lang="en-IN" dirty="0"/>
                        <a:t>5</a:t>
                      </a:r>
                    </a:p>
                  </a:txBody>
                  <a:tcPr marL="67227" marR="67227"/>
                </a:tc>
                <a:tc>
                  <a:txBody>
                    <a:bodyPr/>
                    <a:lstStyle/>
                    <a:p>
                      <a:r>
                        <a:rPr lang="en-IN" dirty="0"/>
                        <a:t>145</a:t>
                      </a:r>
                    </a:p>
                  </a:txBody>
                  <a:tcPr marL="67227" marR="67227"/>
                </a:tc>
                <a:extLst>
                  <a:ext uri="{0D108BD9-81ED-4DB2-BD59-A6C34878D82A}">
                    <a16:rowId xmlns:a16="http://schemas.microsoft.com/office/drawing/2014/main" val="2449960690"/>
                  </a:ext>
                </a:extLst>
              </a:tr>
            </a:tbl>
          </a:graphicData>
        </a:graphic>
      </p:graphicFrame>
    </p:spTree>
    <p:extLst>
      <p:ext uri="{BB962C8B-B14F-4D97-AF65-F5344CB8AC3E}">
        <p14:creationId xmlns:p14="http://schemas.microsoft.com/office/powerpoint/2010/main" val="178406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577C8-D0CB-4CB8-B516-83E0B1B443A3}"/>
              </a:ext>
            </a:extLst>
          </p:cNvPr>
          <p:cNvSpPr>
            <a:spLocks noGrp="1"/>
          </p:cNvSpPr>
          <p:nvPr>
            <p:ph type="title"/>
          </p:nvPr>
        </p:nvSpPr>
        <p:spPr>
          <a:xfrm>
            <a:off x="2231136" y="335280"/>
            <a:ext cx="7729728" cy="868680"/>
          </a:xfrm>
        </p:spPr>
        <p:txBody>
          <a:bodyPr/>
          <a:lstStyle/>
          <a:p>
            <a:r>
              <a:rPr lang="en-IN" dirty="0"/>
              <a:t>Procurement in 2017-18</a:t>
            </a:r>
          </a:p>
        </p:txBody>
      </p:sp>
      <p:graphicFrame>
        <p:nvGraphicFramePr>
          <p:cNvPr id="4" name="Content Placeholder 3">
            <a:extLst>
              <a:ext uri="{FF2B5EF4-FFF2-40B4-BE49-F238E27FC236}">
                <a16:creationId xmlns:a16="http://schemas.microsoft.com/office/drawing/2014/main" id="{824F4FFE-679D-4FE5-8965-1ECDD341E826}"/>
              </a:ext>
            </a:extLst>
          </p:cNvPr>
          <p:cNvGraphicFramePr>
            <a:graphicFrameLocks noGrp="1"/>
          </p:cNvGraphicFramePr>
          <p:nvPr>
            <p:ph idx="1"/>
            <p:extLst>
              <p:ext uri="{D42A27DB-BD31-4B8C-83A1-F6EECF244321}">
                <p14:modId xmlns:p14="http://schemas.microsoft.com/office/powerpoint/2010/main" val="365235946"/>
              </p:ext>
            </p:extLst>
          </p:nvPr>
        </p:nvGraphicFramePr>
        <p:xfrm>
          <a:off x="2230438" y="1417320"/>
          <a:ext cx="7731124" cy="6329680"/>
        </p:xfrm>
        <a:graphic>
          <a:graphicData uri="http://schemas.openxmlformats.org/drawingml/2006/table">
            <a:tbl>
              <a:tblPr firstRow="1" bandRow="1">
                <a:tableStyleId>{5C22544A-7EE6-4342-B048-85BDC9FD1C3A}</a:tableStyleId>
              </a:tblPr>
              <a:tblGrid>
                <a:gridCol w="1932781">
                  <a:extLst>
                    <a:ext uri="{9D8B030D-6E8A-4147-A177-3AD203B41FA5}">
                      <a16:colId xmlns:a16="http://schemas.microsoft.com/office/drawing/2014/main" val="2645685561"/>
                    </a:ext>
                  </a:extLst>
                </a:gridCol>
                <a:gridCol w="1932781">
                  <a:extLst>
                    <a:ext uri="{9D8B030D-6E8A-4147-A177-3AD203B41FA5}">
                      <a16:colId xmlns:a16="http://schemas.microsoft.com/office/drawing/2014/main" val="285315875"/>
                    </a:ext>
                  </a:extLst>
                </a:gridCol>
                <a:gridCol w="1932781">
                  <a:extLst>
                    <a:ext uri="{9D8B030D-6E8A-4147-A177-3AD203B41FA5}">
                      <a16:colId xmlns:a16="http://schemas.microsoft.com/office/drawing/2014/main" val="4145178166"/>
                    </a:ext>
                  </a:extLst>
                </a:gridCol>
                <a:gridCol w="1932781">
                  <a:extLst>
                    <a:ext uri="{9D8B030D-6E8A-4147-A177-3AD203B41FA5}">
                      <a16:colId xmlns:a16="http://schemas.microsoft.com/office/drawing/2014/main" val="3347441201"/>
                    </a:ext>
                  </a:extLst>
                </a:gridCol>
              </a:tblGrid>
              <a:tr h="793079">
                <a:tc>
                  <a:txBody>
                    <a:bodyPr/>
                    <a:lstStyle/>
                    <a:p>
                      <a:r>
                        <a:rPr lang="en-IN" dirty="0"/>
                        <a:t>Activity</a:t>
                      </a:r>
                    </a:p>
                  </a:txBody>
                  <a:tcPr marL="67227" marR="67227"/>
                </a:tc>
                <a:tc>
                  <a:txBody>
                    <a:bodyPr/>
                    <a:lstStyle/>
                    <a:p>
                      <a:r>
                        <a:rPr lang="en-IN" dirty="0"/>
                        <a:t>Item code</a:t>
                      </a:r>
                    </a:p>
                  </a:txBody>
                  <a:tcPr marL="67227" marR="67227"/>
                </a:tc>
                <a:tc>
                  <a:txBody>
                    <a:bodyPr/>
                    <a:lstStyle/>
                    <a:p>
                      <a:r>
                        <a:rPr lang="en-IN" dirty="0"/>
                        <a:t>Expected Exp. During 2017-18</a:t>
                      </a:r>
                    </a:p>
                  </a:txBody>
                  <a:tcPr marL="67227" marR="67227"/>
                </a:tc>
                <a:tc>
                  <a:txBody>
                    <a:bodyPr/>
                    <a:lstStyle/>
                    <a:p>
                      <a:r>
                        <a:rPr lang="en-IN" dirty="0"/>
                        <a:t>Estimated Cost 2017-18</a:t>
                      </a:r>
                    </a:p>
                  </a:txBody>
                  <a:tcPr marL="67227" marR="67227"/>
                </a:tc>
                <a:extLst>
                  <a:ext uri="{0D108BD9-81ED-4DB2-BD59-A6C34878D82A}">
                    <a16:rowId xmlns:a16="http://schemas.microsoft.com/office/drawing/2014/main" val="2541277547"/>
                  </a:ext>
                </a:extLst>
              </a:tr>
              <a:tr h="459482">
                <a:tc>
                  <a:txBody>
                    <a:bodyPr/>
                    <a:lstStyle/>
                    <a:p>
                      <a:r>
                        <a:rPr lang="en-IN" dirty="0"/>
                        <a:t>DAS for Rajasthan</a:t>
                      </a:r>
                    </a:p>
                  </a:txBody>
                  <a:tcPr marL="67227" marR="67227"/>
                </a:tc>
                <a:tc>
                  <a:txBody>
                    <a:bodyPr/>
                    <a:lstStyle/>
                    <a:p>
                      <a:r>
                        <a:rPr lang="en-IN" dirty="0"/>
                        <a:t>A1.1</a:t>
                      </a:r>
                    </a:p>
                  </a:txBody>
                  <a:tcPr marL="67227" marR="67227"/>
                </a:tc>
                <a:tc>
                  <a:txBody>
                    <a:bodyPr/>
                    <a:lstStyle/>
                    <a:p>
                      <a:r>
                        <a:rPr lang="en-IN" dirty="0"/>
                        <a:t>748</a:t>
                      </a:r>
                    </a:p>
                  </a:txBody>
                  <a:tcPr marL="67227" marR="67227"/>
                </a:tc>
                <a:tc>
                  <a:txBody>
                    <a:bodyPr/>
                    <a:lstStyle/>
                    <a:p>
                      <a:r>
                        <a:rPr lang="en-IN" dirty="0"/>
                        <a:t>2555</a:t>
                      </a:r>
                    </a:p>
                  </a:txBody>
                  <a:tcPr marL="67227" marR="67227"/>
                </a:tc>
                <a:extLst>
                  <a:ext uri="{0D108BD9-81ED-4DB2-BD59-A6C34878D82A}">
                    <a16:rowId xmlns:a16="http://schemas.microsoft.com/office/drawing/2014/main" val="2807306950"/>
                  </a:ext>
                </a:extLst>
              </a:tr>
              <a:tr h="459482">
                <a:tc>
                  <a:txBody>
                    <a:bodyPr/>
                    <a:lstStyle/>
                    <a:p>
                      <a:r>
                        <a:rPr lang="en-IN" dirty="0"/>
                        <a:t>Data centre</a:t>
                      </a:r>
                    </a:p>
                  </a:txBody>
                  <a:tcPr marL="67227" marR="67227"/>
                </a:tc>
                <a:tc>
                  <a:txBody>
                    <a:bodyPr/>
                    <a:lstStyle/>
                    <a:p>
                      <a:r>
                        <a:rPr lang="en-IN" dirty="0"/>
                        <a:t>A3</a:t>
                      </a:r>
                    </a:p>
                  </a:txBody>
                  <a:tcPr marL="67227" marR="67227"/>
                </a:tc>
                <a:tc>
                  <a:txBody>
                    <a:bodyPr/>
                    <a:lstStyle/>
                    <a:p>
                      <a:r>
                        <a:rPr lang="en-IN" dirty="0"/>
                        <a:t>70</a:t>
                      </a:r>
                    </a:p>
                  </a:txBody>
                  <a:tcPr marL="67227" marR="67227"/>
                </a:tc>
                <a:tc>
                  <a:txBody>
                    <a:bodyPr/>
                    <a:lstStyle/>
                    <a:p>
                      <a:r>
                        <a:rPr lang="en-IN" dirty="0"/>
                        <a:t>1630</a:t>
                      </a:r>
                    </a:p>
                  </a:txBody>
                  <a:tcPr marL="67227" marR="67227"/>
                </a:tc>
                <a:extLst>
                  <a:ext uri="{0D108BD9-81ED-4DB2-BD59-A6C34878D82A}">
                    <a16:rowId xmlns:a16="http://schemas.microsoft.com/office/drawing/2014/main" val="3109559872"/>
                  </a:ext>
                </a:extLst>
              </a:tr>
              <a:tr h="459482">
                <a:tc>
                  <a:txBody>
                    <a:bodyPr/>
                    <a:lstStyle/>
                    <a:p>
                      <a:r>
                        <a:rPr lang="en-IN" dirty="0"/>
                        <a:t>SCADA system</a:t>
                      </a:r>
                    </a:p>
                  </a:txBody>
                  <a:tcPr marL="67227" marR="67227"/>
                </a:tc>
                <a:tc>
                  <a:txBody>
                    <a:bodyPr/>
                    <a:lstStyle/>
                    <a:p>
                      <a:r>
                        <a:rPr lang="en-IN" dirty="0"/>
                        <a:t>A2.1</a:t>
                      </a:r>
                    </a:p>
                  </a:txBody>
                  <a:tcPr marL="67227" marR="67227"/>
                </a:tc>
                <a:tc>
                  <a:txBody>
                    <a:bodyPr/>
                    <a:lstStyle/>
                    <a:p>
                      <a:r>
                        <a:rPr lang="en-IN" dirty="0"/>
                        <a:t>278</a:t>
                      </a:r>
                    </a:p>
                  </a:txBody>
                  <a:tcPr marL="67227" marR="67227"/>
                </a:tc>
                <a:tc>
                  <a:txBody>
                    <a:bodyPr/>
                    <a:lstStyle/>
                    <a:p>
                      <a:r>
                        <a:rPr lang="en-IN" dirty="0"/>
                        <a:t>1855</a:t>
                      </a:r>
                    </a:p>
                  </a:txBody>
                  <a:tcPr marL="67227" marR="67227"/>
                </a:tc>
                <a:extLst>
                  <a:ext uri="{0D108BD9-81ED-4DB2-BD59-A6C34878D82A}">
                    <a16:rowId xmlns:a16="http://schemas.microsoft.com/office/drawing/2014/main" val="734160490"/>
                  </a:ext>
                </a:extLst>
              </a:tr>
              <a:tr h="459482">
                <a:tc>
                  <a:txBody>
                    <a:bodyPr/>
                    <a:lstStyle/>
                    <a:p>
                      <a:r>
                        <a:rPr lang="en-IN" dirty="0"/>
                        <a:t>Data digitization</a:t>
                      </a:r>
                    </a:p>
                  </a:txBody>
                  <a:tcPr marL="67227" marR="67227"/>
                </a:tc>
                <a:tc>
                  <a:txBody>
                    <a:bodyPr/>
                    <a:lstStyle/>
                    <a:p>
                      <a:r>
                        <a:rPr lang="en-IN" dirty="0"/>
                        <a:t>B2.3</a:t>
                      </a:r>
                    </a:p>
                  </a:txBody>
                  <a:tcPr marL="67227" marR="67227"/>
                </a:tc>
                <a:tc>
                  <a:txBody>
                    <a:bodyPr/>
                    <a:lstStyle/>
                    <a:p>
                      <a:r>
                        <a:rPr lang="en-IN" dirty="0"/>
                        <a:t>13</a:t>
                      </a:r>
                    </a:p>
                  </a:txBody>
                  <a:tcPr marL="67227" marR="67227"/>
                </a:tc>
                <a:tc>
                  <a:txBody>
                    <a:bodyPr/>
                    <a:lstStyle/>
                    <a:p>
                      <a:r>
                        <a:rPr lang="en-IN" dirty="0"/>
                        <a:t>145</a:t>
                      </a:r>
                    </a:p>
                  </a:txBody>
                  <a:tcPr marL="67227" marR="67227"/>
                </a:tc>
                <a:extLst>
                  <a:ext uri="{0D108BD9-81ED-4DB2-BD59-A6C34878D82A}">
                    <a16:rowId xmlns:a16="http://schemas.microsoft.com/office/drawing/2014/main" val="1093877204"/>
                  </a:ext>
                </a:extLst>
              </a:tr>
              <a:tr h="459482">
                <a:tc>
                  <a:txBody>
                    <a:bodyPr/>
                    <a:lstStyle/>
                    <a:p>
                      <a:r>
                        <a:rPr lang="en-IN" dirty="0"/>
                        <a:t>SPMU</a:t>
                      </a:r>
                    </a:p>
                  </a:txBody>
                  <a:tcPr marL="67227" marR="67227"/>
                </a:tc>
                <a:tc>
                  <a:txBody>
                    <a:bodyPr/>
                    <a:lstStyle/>
                    <a:p>
                      <a:r>
                        <a:rPr lang="en-IN" dirty="0"/>
                        <a:t>D3.1</a:t>
                      </a:r>
                    </a:p>
                  </a:txBody>
                  <a:tcPr marL="67227" marR="67227"/>
                </a:tc>
                <a:tc>
                  <a:txBody>
                    <a:bodyPr/>
                    <a:lstStyle/>
                    <a:p>
                      <a:r>
                        <a:rPr lang="en-IN" dirty="0"/>
                        <a:t>45</a:t>
                      </a:r>
                    </a:p>
                  </a:txBody>
                  <a:tcPr marL="67227" marR="67227"/>
                </a:tc>
                <a:tc>
                  <a:txBody>
                    <a:bodyPr/>
                    <a:lstStyle/>
                    <a:p>
                      <a:r>
                        <a:rPr lang="en-IN" dirty="0"/>
                        <a:t>538</a:t>
                      </a:r>
                    </a:p>
                  </a:txBody>
                  <a:tcPr marL="67227" marR="67227"/>
                </a:tc>
                <a:extLst>
                  <a:ext uri="{0D108BD9-81ED-4DB2-BD59-A6C34878D82A}">
                    <a16:rowId xmlns:a16="http://schemas.microsoft.com/office/drawing/2014/main" val="2480618969"/>
                  </a:ext>
                </a:extLst>
              </a:tr>
              <a:tr h="459482">
                <a:tc>
                  <a:txBody>
                    <a:bodyPr/>
                    <a:lstStyle/>
                    <a:p>
                      <a:r>
                        <a:rPr lang="en-IN" dirty="0"/>
                        <a:t>Hiring of experts</a:t>
                      </a:r>
                    </a:p>
                  </a:txBody>
                  <a:tcPr marL="67227" marR="67227"/>
                </a:tc>
                <a:tc>
                  <a:txBody>
                    <a:bodyPr/>
                    <a:lstStyle/>
                    <a:p>
                      <a:r>
                        <a:rPr lang="en-IN" dirty="0"/>
                        <a:t>D4.1</a:t>
                      </a:r>
                    </a:p>
                  </a:txBody>
                  <a:tcPr marL="67227" marR="67227"/>
                </a:tc>
                <a:tc>
                  <a:txBody>
                    <a:bodyPr/>
                    <a:lstStyle/>
                    <a:p>
                      <a:r>
                        <a:rPr lang="en-IN" dirty="0"/>
                        <a:t>114</a:t>
                      </a:r>
                    </a:p>
                  </a:txBody>
                  <a:tcPr marL="67227" marR="67227"/>
                </a:tc>
                <a:tc>
                  <a:txBody>
                    <a:bodyPr/>
                    <a:lstStyle/>
                    <a:p>
                      <a:r>
                        <a:rPr lang="en-IN" dirty="0"/>
                        <a:t>675</a:t>
                      </a:r>
                    </a:p>
                  </a:txBody>
                  <a:tcPr marL="67227" marR="67227"/>
                </a:tc>
                <a:extLst>
                  <a:ext uri="{0D108BD9-81ED-4DB2-BD59-A6C34878D82A}">
                    <a16:rowId xmlns:a16="http://schemas.microsoft.com/office/drawing/2014/main" val="2741638828"/>
                  </a:ext>
                </a:extLst>
              </a:tr>
              <a:tr h="734069">
                <a:tc>
                  <a:txBody>
                    <a:bodyPr/>
                    <a:lstStyle/>
                    <a:p>
                      <a:r>
                        <a:rPr lang="en-IN" dirty="0"/>
                        <a:t>PDS/ studies</a:t>
                      </a:r>
                    </a:p>
                  </a:txBody>
                  <a:tcPr marL="67227" marR="67227"/>
                </a:tc>
                <a:tc>
                  <a:txBody>
                    <a:bodyPr/>
                    <a:lstStyle/>
                    <a:p>
                      <a:r>
                        <a:rPr lang="en-IN" dirty="0"/>
                        <a:t>C2.3</a:t>
                      </a:r>
                    </a:p>
                  </a:txBody>
                  <a:tcPr marL="67227" marR="67227"/>
                </a:tc>
                <a:tc>
                  <a:txBody>
                    <a:bodyPr/>
                    <a:lstStyle/>
                    <a:p>
                      <a:r>
                        <a:rPr lang="en-IN" dirty="0"/>
                        <a:t>18</a:t>
                      </a:r>
                    </a:p>
                  </a:txBody>
                  <a:tcPr marL="67227" marR="67227"/>
                </a:tc>
                <a:tc>
                  <a:txBody>
                    <a:bodyPr/>
                    <a:lstStyle/>
                    <a:p>
                      <a:r>
                        <a:rPr lang="en-IN" dirty="0"/>
                        <a:t>1120</a:t>
                      </a:r>
                    </a:p>
                  </a:txBody>
                  <a:tcPr marL="67227" marR="67227"/>
                </a:tc>
                <a:extLst>
                  <a:ext uri="{0D108BD9-81ED-4DB2-BD59-A6C34878D82A}">
                    <a16:rowId xmlns:a16="http://schemas.microsoft.com/office/drawing/2014/main" val="649184719"/>
                  </a:ext>
                </a:extLst>
              </a:tr>
              <a:tr h="793079">
                <a:tc>
                  <a:txBody>
                    <a:bodyPr/>
                    <a:lstStyle/>
                    <a:p>
                      <a:r>
                        <a:rPr lang="en-IN" dirty="0"/>
                        <a:t>DSS for river basin planning</a:t>
                      </a:r>
                    </a:p>
                  </a:txBody>
                  <a:tcPr marL="67227" marR="67227"/>
                </a:tc>
                <a:tc>
                  <a:txBody>
                    <a:bodyPr/>
                    <a:lstStyle/>
                    <a:p>
                      <a:r>
                        <a:rPr lang="en-IN" dirty="0"/>
                        <a:t>C1.1</a:t>
                      </a:r>
                    </a:p>
                  </a:txBody>
                  <a:tcPr marL="67227" marR="67227"/>
                </a:tc>
                <a:tc>
                  <a:txBody>
                    <a:bodyPr/>
                    <a:lstStyle/>
                    <a:p>
                      <a:r>
                        <a:rPr lang="en-IN" dirty="0"/>
                        <a:t>20</a:t>
                      </a:r>
                    </a:p>
                  </a:txBody>
                  <a:tcPr marL="67227" marR="67227"/>
                </a:tc>
                <a:tc>
                  <a:txBody>
                    <a:bodyPr/>
                    <a:lstStyle/>
                    <a:p>
                      <a:r>
                        <a:rPr lang="en-IN" dirty="0"/>
                        <a:t>800</a:t>
                      </a:r>
                    </a:p>
                  </a:txBody>
                  <a:tcPr marL="67227" marR="67227"/>
                </a:tc>
                <a:extLst>
                  <a:ext uri="{0D108BD9-81ED-4DB2-BD59-A6C34878D82A}">
                    <a16:rowId xmlns:a16="http://schemas.microsoft.com/office/drawing/2014/main" val="2230262350"/>
                  </a:ext>
                </a:extLst>
              </a:tr>
              <a:tr h="459482">
                <a:tc>
                  <a:txBody>
                    <a:bodyPr/>
                    <a:lstStyle/>
                    <a:p>
                      <a:r>
                        <a:rPr lang="en-IN" dirty="0"/>
                        <a:t>State WRIS</a:t>
                      </a:r>
                    </a:p>
                  </a:txBody>
                  <a:tcPr marL="67227" marR="67227"/>
                </a:tc>
                <a:tc>
                  <a:txBody>
                    <a:bodyPr/>
                    <a:lstStyle/>
                    <a:p>
                      <a:r>
                        <a:rPr lang="en-IN" dirty="0"/>
                        <a:t>B2.1</a:t>
                      </a:r>
                    </a:p>
                  </a:txBody>
                  <a:tcPr marL="67227" marR="67227"/>
                </a:tc>
                <a:tc>
                  <a:txBody>
                    <a:bodyPr/>
                    <a:lstStyle/>
                    <a:p>
                      <a:r>
                        <a:rPr lang="en-IN" dirty="0"/>
                        <a:t>13</a:t>
                      </a:r>
                    </a:p>
                  </a:txBody>
                  <a:tcPr marL="67227" marR="67227"/>
                </a:tc>
                <a:tc>
                  <a:txBody>
                    <a:bodyPr/>
                    <a:lstStyle/>
                    <a:p>
                      <a:r>
                        <a:rPr lang="en-IN" dirty="0"/>
                        <a:t>140</a:t>
                      </a:r>
                    </a:p>
                  </a:txBody>
                  <a:tcPr marL="67227" marR="67227"/>
                </a:tc>
                <a:extLst>
                  <a:ext uri="{0D108BD9-81ED-4DB2-BD59-A6C34878D82A}">
                    <a16:rowId xmlns:a16="http://schemas.microsoft.com/office/drawing/2014/main" val="2450468828"/>
                  </a:ext>
                </a:extLst>
              </a:tr>
              <a:tr h="793079">
                <a:tc>
                  <a:txBody>
                    <a:bodyPr/>
                    <a:lstStyle/>
                    <a:p>
                      <a:r>
                        <a:rPr lang="en-IN" dirty="0"/>
                        <a:t>Trainings and workshops</a:t>
                      </a:r>
                    </a:p>
                  </a:txBody>
                  <a:tcPr marL="67227" marR="67227"/>
                </a:tc>
                <a:tc>
                  <a:txBody>
                    <a:bodyPr/>
                    <a:lstStyle/>
                    <a:p>
                      <a:r>
                        <a:rPr lang="en-IN" dirty="0"/>
                        <a:t>D2.1</a:t>
                      </a:r>
                    </a:p>
                  </a:txBody>
                  <a:tcPr marL="67227" marR="67227"/>
                </a:tc>
                <a:tc>
                  <a:txBody>
                    <a:bodyPr/>
                    <a:lstStyle/>
                    <a:p>
                      <a:r>
                        <a:rPr lang="en-IN" dirty="0"/>
                        <a:t>17</a:t>
                      </a:r>
                    </a:p>
                  </a:txBody>
                  <a:tcPr marL="67227" marR="67227"/>
                </a:tc>
                <a:tc>
                  <a:txBody>
                    <a:bodyPr/>
                    <a:lstStyle/>
                    <a:p>
                      <a:r>
                        <a:rPr lang="en-IN" dirty="0"/>
                        <a:t>596</a:t>
                      </a:r>
                    </a:p>
                  </a:txBody>
                  <a:tcPr marL="67227" marR="67227"/>
                </a:tc>
                <a:extLst>
                  <a:ext uri="{0D108BD9-81ED-4DB2-BD59-A6C34878D82A}">
                    <a16:rowId xmlns:a16="http://schemas.microsoft.com/office/drawing/2014/main" val="703349530"/>
                  </a:ext>
                </a:extLst>
              </a:tr>
            </a:tbl>
          </a:graphicData>
        </a:graphic>
      </p:graphicFrame>
    </p:spTree>
    <p:extLst>
      <p:ext uri="{BB962C8B-B14F-4D97-AF65-F5344CB8AC3E}">
        <p14:creationId xmlns:p14="http://schemas.microsoft.com/office/powerpoint/2010/main" val="115831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BDAFA-BA95-4AD1-BC09-139730A6A813}"/>
              </a:ext>
            </a:extLst>
          </p:cNvPr>
          <p:cNvSpPr>
            <a:spLocks noGrp="1"/>
          </p:cNvSpPr>
          <p:nvPr>
            <p:ph type="title"/>
          </p:nvPr>
        </p:nvSpPr>
        <p:spPr/>
        <p:txBody>
          <a:bodyPr/>
          <a:lstStyle/>
          <a:p>
            <a:r>
              <a:rPr lang="en-IN" dirty="0"/>
              <a:t>Physical Progress</a:t>
            </a:r>
          </a:p>
        </p:txBody>
      </p:sp>
      <p:sp>
        <p:nvSpPr>
          <p:cNvPr id="3" name="Content Placeholder 2">
            <a:extLst>
              <a:ext uri="{FF2B5EF4-FFF2-40B4-BE49-F238E27FC236}">
                <a16:creationId xmlns:a16="http://schemas.microsoft.com/office/drawing/2014/main" id="{6A61D6C5-55D1-4386-9C35-736557907A6E}"/>
              </a:ext>
            </a:extLst>
          </p:cNvPr>
          <p:cNvSpPr>
            <a:spLocks noGrp="1"/>
          </p:cNvSpPr>
          <p:nvPr>
            <p:ph idx="1"/>
          </p:nvPr>
        </p:nvSpPr>
        <p:spPr/>
        <p:txBody>
          <a:bodyPr/>
          <a:lstStyle/>
          <a:p>
            <a:r>
              <a:rPr lang="en-IN" dirty="0"/>
              <a:t>Three trainings completed successfully.</a:t>
            </a:r>
          </a:p>
          <a:p>
            <a:r>
              <a:rPr lang="en-IN" dirty="0"/>
              <a:t>Establishment of SPMU is underway.</a:t>
            </a:r>
          </a:p>
          <a:p>
            <a:r>
              <a:rPr lang="en-IN" dirty="0"/>
              <a:t>SPMU is constituted &amp; staff deputed.</a:t>
            </a:r>
          </a:p>
          <a:p>
            <a:r>
              <a:rPr lang="en-IN" dirty="0"/>
              <a:t>All the historical rainfall data for past 100 years has been filled in e-</a:t>
            </a:r>
            <a:r>
              <a:rPr lang="en-IN" dirty="0" err="1"/>
              <a:t>Swis</a:t>
            </a:r>
            <a:r>
              <a:rPr lang="en-IN" dirty="0"/>
              <a:t>.</a:t>
            </a:r>
          </a:p>
          <a:p>
            <a:r>
              <a:rPr lang="en-IN" dirty="0"/>
              <a:t>Bid preparation for Hydromet, SCADA and consultancy hiring is under progress.</a:t>
            </a:r>
          </a:p>
          <a:p>
            <a:r>
              <a:rPr lang="en-IN" dirty="0"/>
              <a:t>PDS proposals are also under revision as per </a:t>
            </a:r>
            <a:r>
              <a:rPr lang="en-IN" dirty="0" err="1"/>
              <a:t>MoWR</a:t>
            </a:r>
            <a:r>
              <a:rPr lang="en-IN" dirty="0"/>
              <a:t>  reviews.</a:t>
            </a:r>
          </a:p>
          <a:p>
            <a:endParaRPr lang="en-IN" dirty="0"/>
          </a:p>
          <a:p>
            <a:endParaRPr lang="en-IN" dirty="0"/>
          </a:p>
        </p:txBody>
      </p:sp>
    </p:spTree>
    <p:extLst>
      <p:ext uri="{BB962C8B-B14F-4D97-AF65-F5344CB8AC3E}">
        <p14:creationId xmlns:p14="http://schemas.microsoft.com/office/powerpoint/2010/main" val="382300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1E7B8-4C7E-4F85-B478-731687DD4A93}"/>
              </a:ext>
            </a:extLst>
          </p:cNvPr>
          <p:cNvSpPr>
            <a:spLocks noGrp="1"/>
          </p:cNvSpPr>
          <p:nvPr>
            <p:ph type="title"/>
          </p:nvPr>
        </p:nvSpPr>
        <p:spPr/>
        <p:txBody>
          <a:bodyPr/>
          <a:lstStyle/>
          <a:p>
            <a:r>
              <a:rPr lang="en-IN" dirty="0"/>
              <a:t>Status of Bid document</a:t>
            </a:r>
          </a:p>
        </p:txBody>
      </p:sp>
      <p:sp>
        <p:nvSpPr>
          <p:cNvPr id="3" name="Content Placeholder 2">
            <a:extLst>
              <a:ext uri="{FF2B5EF4-FFF2-40B4-BE49-F238E27FC236}">
                <a16:creationId xmlns:a16="http://schemas.microsoft.com/office/drawing/2014/main" id="{77A78BCE-EA0E-4E47-945B-5868F34C1313}"/>
              </a:ext>
            </a:extLst>
          </p:cNvPr>
          <p:cNvSpPr>
            <a:spLocks noGrp="1"/>
          </p:cNvSpPr>
          <p:nvPr>
            <p:ph idx="1"/>
          </p:nvPr>
        </p:nvSpPr>
        <p:spPr/>
        <p:txBody>
          <a:bodyPr>
            <a:normAutofit/>
          </a:bodyPr>
          <a:lstStyle/>
          <a:p>
            <a:r>
              <a:rPr lang="en-IN" dirty="0"/>
              <a:t>Bid ready to be floated</a:t>
            </a:r>
          </a:p>
          <a:p>
            <a:pPr lvl="1"/>
            <a:r>
              <a:rPr lang="en-IN" dirty="0"/>
              <a:t>NCB for RTDAS (Hydromet network has been identified and same is under discussion with CWC. After finalisation of network, bid will be floated.)</a:t>
            </a:r>
          </a:p>
          <a:p>
            <a:r>
              <a:rPr lang="en-IN" dirty="0"/>
              <a:t>Bid under preparation</a:t>
            </a:r>
          </a:p>
          <a:p>
            <a:pPr lvl="1"/>
            <a:r>
              <a:rPr lang="en-IN" dirty="0"/>
              <a:t>SCADA</a:t>
            </a:r>
          </a:p>
          <a:p>
            <a:pPr lvl="1"/>
            <a:r>
              <a:rPr lang="en-IN" dirty="0"/>
              <a:t>Hiring of experts</a:t>
            </a:r>
          </a:p>
          <a:p>
            <a:pPr lvl="1"/>
            <a:r>
              <a:rPr lang="en-IN" dirty="0"/>
              <a:t>Data digitization</a:t>
            </a:r>
          </a:p>
          <a:p>
            <a:pPr lvl="1"/>
            <a:r>
              <a:rPr lang="en-IN" dirty="0"/>
              <a:t>State WRIS.</a:t>
            </a:r>
          </a:p>
        </p:txBody>
      </p:sp>
    </p:spTree>
    <p:extLst>
      <p:ext uri="{BB962C8B-B14F-4D97-AF65-F5344CB8AC3E}">
        <p14:creationId xmlns:p14="http://schemas.microsoft.com/office/powerpoint/2010/main" val="48296827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432</TotalTime>
  <Words>1031</Words>
  <Application>Microsoft Office PowerPoint</Application>
  <PresentationFormat>Widescreen</PresentationFormat>
  <Paragraphs>208</Paragraphs>
  <Slides>17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Gill Sans MT</vt:lpstr>
      <vt:lpstr>Parcel</vt:lpstr>
      <vt:lpstr>Chart</vt:lpstr>
      <vt:lpstr>National Hydrology Project</vt:lpstr>
      <vt:lpstr>SPMU staff</vt:lpstr>
      <vt:lpstr>Funds status</vt:lpstr>
      <vt:lpstr>Component-wise Fund Allocation</vt:lpstr>
      <vt:lpstr>MAJOR Procurement Item</vt:lpstr>
      <vt:lpstr>Procurement in 2016-17</vt:lpstr>
      <vt:lpstr>Procurement in 2017-18</vt:lpstr>
      <vt:lpstr>Physical Progress</vt:lpstr>
      <vt:lpstr>Status of Bid document</vt:lpstr>
      <vt:lpstr>Studies/ PDS</vt:lpstr>
      <vt:lpstr>E-SWIS</vt:lpstr>
      <vt:lpstr>Status of Hydromet stations</vt:lpstr>
      <vt:lpstr>Status of state WRIS</vt:lpstr>
      <vt:lpstr>Status of PFMS, STEP,GEM</vt:lpstr>
      <vt:lpstr>Other issues</vt:lpstr>
      <vt:lpstr>Way forward</vt:lpstr>
      <vt:lpstr>           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SPMU</dc:title>
  <dc:creator>Sanjay Agarwal</dc:creator>
  <cp:lastModifiedBy>Sanjay Agarwal</cp:lastModifiedBy>
  <cp:revision>83</cp:revision>
  <dcterms:created xsi:type="dcterms:W3CDTF">2017-08-14T11:45:15Z</dcterms:created>
  <dcterms:modified xsi:type="dcterms:W3CDTF">2017-08-17T05:26:37Z</dcterms:modified>
</cp:coreProperties>
</file>